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1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73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62"/>
            <p14:sldId id="261"/>
            <p14:sldId id="277"/>
            <p14:sldId id="278"/>
            <p14:sldId id="279"/>
            <p14:sldId id="281"/>
            <p14:sldId id="282"/>
            <p14:sldId id="283"/>
            <p14:sldId id="284"/>
            <p14:sldId id="286"/>
            <p14:sldId id="287"/>
            <p14:sldId id="288"/>
            <p14:sldId id="273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22-4B50-A4DC-7B4B3AD893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22-4B50-A4DC-7B4B3AD893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22-4B50-A4DC-7B4B3AD893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22-4B50-A4DC-7B4B3AD893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22-4B50-A4DC-7B4B3AD893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22-4B50-A4DC-7B4B3AD893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B22-4B50-A4DC-7B4B3AD893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B22-4B50-A4DC-7B4B3AD893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B22-4B50-A4DC-7B4B3AD893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B22-4B50-A4DC-7B4B3AD893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відмінно</c:v>
                </c:pt>
                <c:pt idx="1">
                  <c:v>відмінно/добре</c:v>
                </c:pt>
                <c:pt idx="2">
                  <c:v>змішані</c:v>
                </c:pt>
                <c:pt idx="3">
                  <c:v>задовільно</c:v>
                </c:pt>
                <c:pt idx="4">
                  <c:v>незадовільно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11.3</c:v>
                </c:pt>
                <c:pt idx="1">
                  <c:v>28.3</c:v>
                </c:pt>
                <c:pt idx="2">
                  <c:v>46</c:v>
                </c:pt>
                <c:pt idx="3">
                  <c:v>9.1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22-4B50-A4DC-7B4B3AD8932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93373723793825"/>
          <c:y val="7.8572053493313324E-2"/>
          <c:w val="0.2143153047337287"/>
          <c:h val="0.75872953380827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A-4EF0-A3DD-084C8212D0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A-4EF0-A3DD-084C8212D0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BA-4EF0-A3DD-084C8212D0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BA-4EF0-A3DD-084C8212D0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BA-4EF0-A3DD-084C8212D0A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BA-4EF0-A3DD-084C8212D0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BA-4EF0-A3DD-084C8212D0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55,5%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9BA-4EF0-A3DD-084C8212D0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086CABE-9AAB-4932-B4DD-17812C2EB748}" type="VALUE">
                      <a:rPr lang="en-US"/>
                      <a:pPr/>
                      <a:t>[ЗНАЧЕНИЕ]</a:t>
                    </a:fld>
                    <a:r>
                      <a:rPr lang="en-US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9BA-4EF0-A3DD-084C8212D0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9BA-4EF0-A3DD-084C8212D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відмінно</c:v>
                </c:pt>
                <c:pt idx="1">
                  <c:v>відмінно/добре</c:v>
                </c:pt>
                <c:pt idx="2">
                  <c:v>змішані</c:v>
                </c:pt>
                <c:pt idx="3">
                  <c:v>задовільно</c:v>
                </c:pt>
                <c:pt idx="4">
                  <c:v>незадовільно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3.4</c:v>
                </c:pt>
                <c:pt idx="1">
                  <c:v>30.3</c:v>
                </c:pt>
                <c:pt idx="2">
                  <c:v>55.5</c:v>
                </c:pt>
                <c:pt idx="3">
                  <c:v>3.3</c:v>
                </c:pt>
                <c:pt idx="4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BA-4EF0-A3DD-084C8212D0A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831969868912438"/>
          <c:y val="8.8522518355294066E-2"/>
          <c:w val="0.22590057786083806"/>
          <c:h val="0.75653651958094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0688413607232E-2"/>
          <c:y val="2.9989100331248578E-2"/>
          <c:w val="0.93947302090994766"/>
          <c:h val="0.68650666148831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6.9801321256568885E-3"/>
                  <c:y val="4.55744876633345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4E-4EA5-BA97-5BA1B658EFF2}"/>
                </c:ext>
              </c:extLst>
            </c:dLbl>
            <c:dLbl>
              <c:idx val="6"/>
              <c:layout>
                <c:manualLayout>
                  <c:x val="-3.1524255299596717E-2"/>
                  <c:y val="8.25415079223907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E-4EA5-BA97-5BA1B658E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89.3</c:v>
                </c:pt>
                <c:pt idx="1">
                  <c:v>100</c:v>
                </c:pt>
                <c:pt idx="2">
                  <c:v>94.3</c:v>
                </c:pt>
                <c:pt idx="3">
                  <c:v>93.8</c:v>
                </c:pt>
                <c:pt idx="4">
                  <c:v>91.7</c:v>
                </c:pt>
                <c:pt idx="5">
                  <c:v>96.1</c:v>
                </c:pt>
                <c:pt idx="6">
                  <c:v>93.7</c:v>
                </c:pt>
                <c:pt idx="7">
                  <c:v>95.5</c:v>
                </c:pt>
                <c:pt idx="8">
                  <c:v>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E-4EA5-BA97-5BA1B658EF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3.6375241165771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E-4EA5-BA97-5BA1B658EFF2}"/>
                </c:ext>
              </c:extLst>
            </c:dLbl>
            <c:dLbl>
              <c:idx val="1"/>
              <c:layout>
                <c:manualLayout>
                  <c:x val="1.62037037037037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4E-4EA5-BA97-5BA1B658EFF2}"/>
                </c:ext>
              </c:extLst>
            </c:dLbl>
            <c:dLbl>
              <c:idx val="2"/>
              <c:layout>
                <c:manualLayout>
                  <c:x val="2.3148148148148105E-2"/>
                  <c:y val="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4E-4EA5-BA97-5BA1B658EFF2}"/>
                </c:ext>
              </c:extLst>
            </c:dLbl>
            <c:dLbl>
              <c:idx val="3"/>
              <c:layout>
                <c:manualLayout>
                  <c:x val="2.7777777777777776E-2"/>
                  <c:y val="4.3650793650793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4E-4EA5-BA97-5BA1B658EFF2}"/>
                </c:ext>
              </c:extLst>
            </c:dLbl>
            <c:dLbl>
              <c:idx val="4"/>
              <c:layout>
                <c:manualLayout>
                  <c:x val="7.3146288509856111E-3"/>
                  <c:y val="7.1171212165085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4E-4EA5-BA97-5BA1B658EFF2}"/>
                </c:ext>
              </c:extLst>
            </c:dLbl>
            <c:dLbl>
              <c:idx val="5"/>
              <c:layout>
                <c:manualLayout>
                  <c:x val="2.7813463168920628E-2"/>
                  <c:y val="4.8797404384582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4E-4EA5-BA97-5BA1B658EFF2}"/>
                </c:ext>
              </c:extLst>
            </c:dLbl>
            <c:dLbl>
              <c:idx val="7"/>
              <c:layout>
                <c:manualLayout>
                  <c:x val="2.31481481481481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4E-4EA5-BA97-5BA1B658EFF2}"/>
                </c:ext>
              </c:extLst>
            </c:dLbl>
            <c:dLbl>
              <c:idx val="8"/>
              <c:layout>
                <c:manualLayout>
                  <c:x val="2.777777777777761E-2"/>
                  <c:y val="-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4E-4EA5-BA97-5BA1B658E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100</c:v>
                </c:pt>
                <c:pt idx="1">
                  <c:v>92.2</c:v>
                </c:pt>
                <c:pt idx="2">
                  <c:v>92</c:v>
                </c:pt>
                <c:pt idx="3">
                  <c:v>89.7</c:v>
                </c:pt>
                <c:pt idx="4">
                  <c:v>96.5</c:v>
                </c:pt>
                <c:pt idx="5">
                  <c:v>98.5</c:v>
                </c:pt>
                <c:pt idx="6">
                  <c:v>93.6</c:v>
                </c:pt>
                <c:pt idx="7">
                  <c:v>81.3</c:v>
                </c:pt>
                <c:pt idx="8">
                  <c:v>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4E-4EA5-BA97-5BA1B658EF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C-FC4E-4EA5-BA97-5BA1B658EF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131728"/>
        <c:axId val="1597175424"/>
      </c:barChart>
      <c:catAx>
        <c:axId val="12141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97175424"/>
        <c:crosses val="autoZero"/>
        <c:auto val="1"/>
        <c:lblAlgn val="ctr"/>
        <c:lblOffset val="100"/>
        <c:noMultiLvlLbl val="0"/>
      </c:catAx>
      <c:valAx>
        <c:axId val="15971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21413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94014289880432E-2"/>
          <c:y val="4.400793650793651E-2"/>
          <c:w val="0.94940598571011958"/>
          <c:h val="0.61443663292088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587301587301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9-4F33-BBBD-D3BC1366AF88}"/>
                </c:ext>
              </c:extLst>
            </c:dLbl>
            <c:dLbl>
              <c:idx val="6"/>
              <c:layout>
                <c:manualLayout>
                  <c:x val="-2.3148148148148147E-2"/>
                  <c:y val="-7.9365079365079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B9-4F33-BBBD-D3BC1366A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32.9</c:v>
                </c:pt>
                <c:pt idx="1">
                  <c:v>42.1</c:v>
                </c:pt>
                <c:pt idx="2">
                  <c:v>37.700000000000003</c:v>
                </c:pt>
                <c:pt idx="3">
                  <c:v>45.7</c:v>
                </c:pt>
                <c:pt idx="4">
                  <c:v>42</c:v>
                </c:pt>
                <c:pt idx="5">
                  <c:v>48.2</c:v>
                </c:pt>
                <c:pt idx="6">
                  <c:v>38.6</c:v>
                </c:pt>
                <c:pt idx="7">
                  <c:v>40.6</c:v>
                </c:pt>
                <c:pt idx="8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B9-4F33-BBBD-D3BC1366A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3.6375241165771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B9-4F33-BBBD-D3BC1366AF88}"/>
                </c:ext>
              </c:extLst>
            </c:dLbl>
            <c:dLbl>
              <c:idx val="1"/>
              <c:layout>
                <c:manualLayout>
                  <c:x val="1.62037037037037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B9-4F33-BBBD-D3BC1366AF88}"/>
                </c:ext>
              </c:extLst>
            </c:dLbl>
            <c:dLbl>
              <c:idx val="2"/>
              <c:layout>
                <c:manualLayout>
                  <c:x val="2.3148148148148105E-2"/>
                  <c:y val="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B9-4F33-BBBD-D3BC1366AF88}"/>
                </c:ext>
              </c:extLst>
            </c:dLbl>
            <c:dLbl>
              <c:idx val="3"/>
              <c:layout>
                <c:manualLayout>
                  <c:x val="2.7777777777777776E-2"/>
                  <c:y val="4.3650793650793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B9-4F33-BBBD-D3BC1366AF88}"/>
                </c:ext>
              </c:extLst>
            </c:dLbl>
            <c:dLbl>
              <c:idx val="4"/>
              <c:layout>
                <c:manualLayout>
                  <c:x val="2.5462962962962962E-2"/>
                  <c:y val="1.58730158730158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B9-4F33-BBBD-D3BC1366AF88}"/>
                </c:ext>
              </c:extLst>
            </c:dLbl>
            <c:dLbl>
              <c:idx val="5"/>
              <c:layout>
                <c:manualLayout>
                  <c:x val="2.0833333333333249E-2"/>
                  <c:y val="7.9365079365079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B9-4F33-BBBD-D3BC1366AF88}"/>
                </c:ext>
              </c:extLst>
            </c:dLbl>
            <c:dLbl>
              <c:idx val="7"/>
              <c:layout>
                <c:manualLayout>
                  <c:x val="2.31481481481481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B9-4F33-BBBD-D3BC1366AF88}"/>
                </c:ext>
              </c:extLst>
            </c:dLbl>
            <c:dLbl>
              <c:idx val="8"/>
              <c:layout>
                <c:manualLayout>
                  <c:x val="2.777777777777761E-2"/>
                  <c:y val="-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B9-4F33-BBBD-D3BC1366A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26.3</c:v>
                </c:pt>
                <c:pt idx="1">
                  <c:v>28.6</c:v>
                </c:pt>
                <c:pt idx="2">
                  <c:v>30.7</c:v>
                </c:pt>
                <c:pt idx="3">
                  <c:v>44.9</c:v>
                </c:pt>
                <c:pt idx="4">
                  <c:v>40.700000000000003</c:v>
                </c:pt>
                <c:pt idx="5">
                  <c:v>31.3</c:v>
                </c:pt>
                <c:pt idx="6">
                  <c:v>46.6</c:v>
                </c:pt>
                <c:pt idx="7">
                  <c:v>31.3</c:v>
                </c:pt>
                <c:pt idx="8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B9-4F33-BBBD-D3BC1366AF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C-B7B9-4F33-BBBD-D3BC1366A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131728"/>
        <c:axId val="1597175424"/>
      </c:barChart>
      <c:catAx>
        <c:axId val="12141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97175424"/>
        <c:crosses val="autoZero"/>
        <c:auto val="1"/>
        <c:lblAlgn val="ctr"/>
        <c:lblOffset val="100"/>
        <c:noMultiLvlLbl val="0"/>
      </c:catAx>
      <c:valAx>
        <c:axId val="15971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21413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1-4330-B0AB-D3EA5D8610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1-4330-B0AB-D3EA5D8610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1-4330-B0AB-D3EA5D8610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1-4330-B0AB-D3EA5D86104A}"/>
              </c:ext>
            </c:extLst>
          </c:dPt>
          <c:dLbls>
            <c:dLbl>
              <c:idx val="1"/>
              <c:layout>
                <c:manualLayout>
                  <c:x val="-2.6398572894587931E-3"/>
                  <c:y val="-0.243455193100862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B1-4330-B0AB-D3EA5D86104A}"/>
                </c:ext>
              </c:extLst>
            </c:dLbl>
            <c:dLbl>
              <c:idx val="2"/>
              <c:layout>
                <c:manualLayout>
                  <c:x val="6.2791519208698188E-2"/>
                  <c:y val="0.105602112235970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B1-4330-B0AB-D3EA5D86104A}"/>
                </c:ext>
              </c:extLst>
            </c:dLbl>
            <c:dLbl>
              <c:idx val="3"/>
              <c:layout>
                <c:manualLayout>
                  <c:x val="4.8738654927573764E-3"/>
                  <c:y val="1.47125359330083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B1-4330-B0AB-D3EA5D861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ззмішані (11)</c:v>
                </c:pt>
                <c:pt idx="1">
                  <c:v>задовільно (64)</c:v>
                </c:pt>
                <c:pt idx="2">
                  <c:v>незадовільно (8)</c:v>
                </c:pt>
                <c:pt idx="3">
                  <c:v>не з'явилися (3)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0.128</c:v>
                </c:pt>
                <c:pt idx="1">
                  <c:v>0.74399999999999999</c:v>
                </c:pt>
                <c:pt idx="2">
                  <c:v>9.2999999999999999E-2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1-4330-B0AB-D3EA5D8610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51380606651851"/>
          <c:y val="7.8232394936382371E-2"/>
          <c:w val="0.26148619393348133"/>
          <c:h val="0.80925151947165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97182087708555E-2"/>
          <c:y val="1.647945645045339E-2"/>
          <c:w val="0.93947367292904183"/>
          <c:h val="0.803969191813517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5873015873015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72-4E81-AE48-793C096E5FEF}"/>
                </c:ext>
              </c:extLst>
            </c:dLbl>
            <c:dLbl>
              <c:idx val="6"/>
              <c:layout>
                <c:manualLayout>
                  <c:x val="-2.3148148148148147E-2"/>
                  <c:y val="-7.9365079365079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2-4E81-AE48-793C096E5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ФБГЕ</c:v>
                </c:pt>
                <c:pt idx="1">
                  <c:v>ПФ</c:v>
                </c:pt>
                <c:pt idx="2">
                  <c:v>ФКМ</c:v>
                </c:pt>
                <c:pt idx="3">
                  <c:v>ФУІФЖ</c:v>
                </c:pt>
                <c:pt idx="4">
                  <c:v>ФКНФМ</c:v>
                </c:pt>
                <c:pt idx="5">
                  <c:v>МФ</c:v>
                </c:pt>
                <c:pt idx="6">
                  <c:v>ФБіП</c:v>
                </c:pt>
                <c:pt idx="7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88</c:v>
                </c:pt>
                <c:pt idx="6">
                  <c:v>72.7</c:v>
                </c:pt>
                <c:pt idx="7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72-4E81-AE48-793C096E5F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якість знань - 0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3.6375241165771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72-4E81-AE48-793C096E5FEF}"/>
                </c:ext>
              </c:extLst>
            </c:dLbl>
            <c:dLbl>
              <c:idx val="1"/>
              <c:layout>
                <c:manualLayout>
                  <c:x val="1.62037037037037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72-4E81-AE48-793C096E5FEF}"/>
                </c:ext>
              </c:extLst>
            </c:dLbl>
            <c:dLbl>
              <c:idx val="2"/>
              <c:layout>
                <c:manualLayout>
                  <c:x val="2.3148148148148105E-2"/>
                  <c:y val="1.1904761904761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72-4E81-AE48-793C096E5FEF}"/>
                </c:ext>
              </c:extLst>
            </c:dLbl>
            <c:dLbl>
              <c:idx val="3"/>
              <c:layout>
                <c:manualLayout>
                  <c:x val="2.7777777777777776E-2"/>
                  <c:y val="4.3650793650793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72-4E81-AE48-793C096E5FEF}"/>
                </c:ext>
              </c:extLst>
            </c:dLbl>
            <c:dLbl>
              <c:idx val="4"/>
              <c:layout>
                <c:manualLayout>
                  <c:x val="2.5462962962962962E-2"/>
                  <c:y val="1.58730158730158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72-4E81-AE48-793C096E5FEF}"/>
                </c:ext>
              </c:extLst>
            </c:dLbl>
            <c:dLbl>
              <c:idx val="5"/>
              <c:layout>
                <c:manualLayout>
                  <c:x val="2.0833333333333249E-2"/>
                  <c:y val="7.9365079365079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72-4E81-AE48-793C096E5FEF}"/>
                </c:ext>
              </c:extLst>
            </c:dLbl>
            <c:dLbl>
              <c:idx val="7"/>
              <c:layout>
                <c:manualLayout>
                  <c:x val="2.31481481481481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72-4E81-AE48-793C096E5FEF}"/>
                </c:ext>
              </c:extLst>
            </c:dLbl>
            <c:dLbl>
              <c:idx val="8"/>
              <c:layout>
                <c:manualLayout>
                  <c:x val="2.777777777777761E-2"/>
                  <c:y val="-1.984126984126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72-4E81-AE48-793C096E5F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ФБГЕ</c:v>
                </c:pt>
                <c:pt idx="1">
                  <c:v>ПФ</c:v>
                </c:pt>
                <c:pt idx="2">
                  <c:v>ФКМ</c:v>
                </c:pt>
                <c:pt idx="3">
                  <c:v>ФУІФЖ</c:v>
                </c:pt>
                <c:pt idx="4">
                  <c:v>ФКНФМ</c:v>
                </c:pt>
                <c:pt idx="5">
                  <c:v>МФ</c:v>
                </c:pt>
                <c:pt idx="6">
                  <c:v>ФБіП</c:v>
                </c:pt>
                <c:pt idx="7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B172-4E81-AE48-793C096E5F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8"/>
                <c:pt idx="0">
                  <c:v>ФБГЕ</c:v>
                </c:pt>
                <c:pt idx="1">
                  <c:v>ПФ</c:v>
                </c:pt>
                <c:pt idx="2">
                  <c:v>ФКМ</c:v>
                </c:pt>
                <c:pt idx="3">
                  <c:v>ФУІФЖ</c:v>
                </c:pt>
                <c:pt idx="4">
                  <c:v>ФКНФМ</c:v>
                </c:pt>
                <c:pt idx="5">
                  <c:v>МФ</c:v>
                </c:pt>
                <c:pt idx="6">
                  <c:v>ФБіП</c:v>
                </c:pt>
                <c:pt idx="7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C-B172-4E81-AE48-793C096E5F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131728"/>
        <c:axId val="1597175424"/>
      </c:barChart>
      <c:catAx>
        <c:axId val="12141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97175424"/>
        <c:crosses val="autoZero"/>
        <c:auto val="1"/>
        <c:lblAlgn val="ctr"/>
        <c:lblOffset val="100"/>
        <c:noMultiLvlLbl val="0"/>
      </c:catAx>
      <c:valAx>
        <c:axId val="159717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21413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5CED-0D6A-4A61-95F9-48F5A16AFC03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D4A98-35E7-4F44-89C9-BE48D7274B9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59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A98-35E7-4F44-89C9-BE48D7274B9A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05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pPr/>
              <a:t>24.03.2023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351" y="1017037"/>
            <a:ext cx="10515600" cy="2411963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зимової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заліково-екзаменаційної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2022/2023 н. р.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068711"/>
            <a:ext cx="10515600" cy="1162756"/>
          </a:xfrm>
        </p:spPr>
        <p:txBody>
          <a:bodyPr anchor="t"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                                                Доповідач:   керівниця відділу забезпечення якості освіти</a:t>
            </a:r>
          </a:p>
          <a:p>
            <a:r>
              <a:rPr lang="uk-UA" sz="2000" dirty="0">
                <a:solidFill>
                  <a:schemeClr val="tx1"/>
                </a:solidFill>
              </a:rPr>
              <a:t>                                                                      Черкашина Тетяна Олександрівна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569167"/>
            <a:ext cx="9056511" cy="958183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25%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694624"/>
              </p:ext>
            </p:extLst>
          </p:nvPr>
        </p:nvGraphicFramePr>
        <p:xfrm>
          <a:off x="128366" y="1614197"/>
          <a:ext cx="9933710" cy="557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810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4948900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413682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Денна форма навчання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Заочна форма навчання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Науки про Землю – 23,07%;</a:t>
                      </a:r>
                      <a:endParaRPr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Фізика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– 0%;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60026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Трудове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навчання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технології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– 22,2%;</a:t>
                      </a:r>
                      <a:endParaRPr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Комп’ютерні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науки – 0%;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51227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культура та спорт – 22,2%;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Готельно-ресторанна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справа – 0%;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28075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Музичне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мистецтво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20%;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Економіка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0%;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49247"/>
                  </a:ext>
                </a:extLst>
              </a:tr>
              <a:tr h="579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Хімія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20%;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 – 0%.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21947"/>
                  </a:ext>
                </a:extLst>
              </a:tr>
              <a:tr h="516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культура) – 12%;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800497"/>
                  </a:ext>
                </a:extLst>
              </a:tr>
              <a:tr h="634312">
                <a:tc>
                  <a:txBody>
                    <a:bodyPr/>
                    <a:lstStyle/>
                    <a:p>
                      <a:pPr rtl="0"/>
                      <a:r>
                        <a:rPr lang="ru-RU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Культурологія</a:t>
                      </a:r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9,09%;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25261"/>
                  </a:ext>
                </a:extLst>
              </a:tr>
              <a:tr h="634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Географія</a:t>
                      </a:r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0%.</a:t>
                      </a:r>
                    </a:p>
                    <a:p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98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6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895420"/>
            <a:ext cx="9789367" cy="73353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термін складання зимової сесії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4090" y="2054578"/>
            <a:ext cx="10409967" cy="36650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по університету – 86 здобувачам денної форми навчання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МФ   -  25                                                </a:t>
            </a:r>
            <a:r>
              <a:rPr lang="uk-UA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ФБіП</a:t>
            </a: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- 11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ПФ   -  16                                                ФФВС  - 6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ФКНФМ   - 14                                        ФУІФЖ  -  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ФБГЕ  -  11                                             ФКМ  -  1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793820"/>
            <a:ext cx="8660363" cy="733530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результати індивідуальної сесії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9621"/>
              </p:ext>
            </p:extLst>
          </p:nvPr>
        </p:nvGraphicFramePr>
        <p:xfrm>
          <a:off x="1091681" y="1825625"/>
          <a:ext cx="8574833" cy="64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4833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</a:tblGrid>
              <a:tr h="64650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навчання (86)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</a:tbl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81CFEA6-15E6-13A3-B6E6-CF6DB0925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970271"/>
              </p:ext>
            </p:extLst>
          </p:nvPr>
        </p:nvGraphicFramePr>
        <p:xfrm>
          <a:off x="-1095137" y="2393953"/>
          <a:ext cx="10360435" cy="501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91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69167" y="793820"/>
            <a:ext cx="9718956" cy="73353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успішності та якості знань здобувачів </a:t>
            </a:r>
            <a:b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факультетами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D0CB780-7C66-1313-BAF5-0EEEE5B50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6638" y="2295525"/>
            <a:ext cx="6257827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A2340-F37F-F967-76DA-14F760B5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8123" y="1825625"/>
            <a:ext cx="177270" cy="4351338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225BF70-0481-B40E-9688-196B2D989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27404"/>
              </p:ext>
            </p:extLst>
          </p:nvPr>
        </p:nvGraphicFramePr>
        <p:xfrm>
          <a:off x="447868" y="1754155"/>
          <a:ext cx="10310328" cy="469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618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4090" y="1219199"/>
            <a:ext cx="3788103" cy="1049867"/>
          </a:xfrm>
        </p:spPr>
        <p:txBody>
          <a:bodyPr>
            <a:noAutofit/>
          </a:bodyPr>
          <a:lstStyle/>
          <a:p>
            <a:r>
              <a:rPr lang="uk-UA" sz="3600" dirty="0" err="1">
                <a:solidFill>
                  <a:schemeClr val="bg1"/>
                </a:solidFill>
              </a:rPr>
              <a:t>Проєкт</a:t>
            </a:r>
            <a:r>
              <a:rPr lang="uk-UA" sz="3600" dirty="0">
                <a:solidFill>
                  <a:schemeClr val="bg1"/>
                </a:solidFill>
              </a:rPr>
              <a:t> рішення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27003" y="1279487"/>
            <a:ext cx="2009544" cy="155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73960" y="465032"/>
            <a:ext cx="522514" cy="522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403603" y="1279487"/>
            <a:ext cx="2009544" cy="155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73960" y="1560266"/>
            <a:ext cx="522514" cy="522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127003" y="3860762"/>
            <a:ext cx="2009544" cy="155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9403603" y="3860762"/>
            <a:ext cx="2009544" cy="155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86E0F-67B9-1BF5-0FBC-BBBFF819FEC9}"/>
              </a:ext>
            </a:extLst>
          </p:cNvPr>
          <p:cNvSpPr txBox="1"/>
          <p:nvPr/>
        </p:nvSpPr>
        <p:spPr>
          <a:xfrm>
            <a:off x="5996474" y="316900"/>
            <a:ext cx="6114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Затвердити результати зимової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заліково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-екзаменаційної сесії 2022/2023 н. р.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63FD0-FF9F-42C2-01F6-B58C70DA80DD}"/>
              </a:ext>
            </a:extLst>
          </p:cNvPr>
          <p:cNvSpPr txBox="1"/>
          <p:nvPr/>
        </p:nvSpPr>
        <p:spPr>
          <a:xfrm>
            <a:off x="5996474" y="1441109"/>
            <a:ext cx="578809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Деканам факультетів спільно із завідувачами кафедр і гарантами ОП: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проаналізувати причини низької якості знань (нижче 25%) здобувачів вищої освіти за окремими ОП та провести заходи для покращення якості освітнього процесу;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2.2. на засіданнях кафедр, науково-методичних та вчених рад факультетів залучати науково-педагогічних працівників до обговорення питань якості освіти, навчально-методичного забезпечення та організації освітнього процесу в Херсонському державному університеті для визначення напрямів підвищення якості знань здобувачів вищої освіти.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895420"/>
            <a:ext cx="4715933" cy="73353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Денна форма навчання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4090" y="2054578"/>
            <a:ext cx="4730043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 до сесії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b="1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2740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здобувачів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з’явилися                                                        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поважної причини) - </a:t>
            </a:r>
            <a:r>
              <a:rPr lang="uk-UA" sz="1800" b="1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153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</a:t>
            </a:r>
          </a:p>
          <a:p>
            <a:pPr marL="0" indent="0">
              <a:lnSpc>
                <a:spcPct val="100000"/>
              </a:lnSpc>
              <a:buNone/>
            </a:pP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 сесію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b="1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2587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склали сесію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b="1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137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48022" y="895420"/>
            <a:ext cx="4715933" cy="73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 форма навчання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33912" y="2054578"/>
            <a:ext cx="4730043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 до сесії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b="0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949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з’явилися                                                        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 поважної причини) - </a:t>
            </a:r>
            <a:r>
              <a:rPr lang="uk-UA" sz="1800" b="0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43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</a:t>
            </a:r>
          </a:p>
          <a:p>
            <a:pPr marL="0" indent="0">
              <a:lnSpc>
                <a:spcPct val="100000"/>
              </a:lnSpc>
              <a:buNone/>
            </a:pP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 сесію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b="0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906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склали сесію 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b="0" i="0" u="none" strike="no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68</a:t>
            </a:r>
            <a:r>
              <a:rPr lang="uk-UA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</a:t>
            </a:r>
          </a:p>
        </p:txBody>
      </p:sp>
    </p:spTree>
    <p:extLst>
      <p:ext uri="{BB962C8B-B14F-4D97-AF65-F5344CB8AC3E}">
        <p14:creationId xmlns:p14="http://schemas.microsoft.com/office/powerpoint/2010/main" val="345647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793820"/>
            <a:ext cx="6759222" cy="733530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результати сесії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13796"/>
              </p:ext>
            </p:extLst>
          </p:nvPr>
        </p:nvGraphicFramePr>
        <p:xfrm>
          <a:off x="304800" y="1825625"/>
          <a:ext cx="10264062" cy="64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2031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5132031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64650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 форма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</a:tbl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2F479B8-16DB-980A-C721-2FCBE3878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824747"/>
              </p:ext>
            </p:extLst>
          </p:nvPr>
        </p:nvGraphicFramePr>
        <p:xfrm>
          <a:off x="-1222310" y="2472127"/>
          <a:ext cx="6652726" cy="424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7531843-DC61-87AD-3AF9-7546FC1C1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328066"/>
              </p:ext>
            </p:extLst>
          </p:nvPr>
        </p:nvGraphicFramePr>
        <p:xfrm>
          <a:off x="3228392" y="2472126"/>
          <a:ext cx="7847045" cy="424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076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793820"/>
            <a:ext cx="8632371" cy="7335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загальних показників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зимової сесії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825625"/>
          <a:ext cx="10264062" cy="64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2031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5132031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64650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 форма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</a:tbl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092AA-988A-849D-0B35-5405FEBE3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2472130"/>
            <a:ext cx="5098163" cy="38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DCA4E2B-CF47-00FB-1FEC-EE0BCF9D01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31" y="2472130"/>
            <a:ext cx="5165898" cy="384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5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10207690" y="1822821"/>
            <a:ext cx="186612" cy="51848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793820"/>
            <a:ext cx="8632371" cy="733530"/>
          </a:xfrm>
        </p:spPr>
        <p:txBody>
          <a:bodyPr>
            <a:noAutofit/>
          </a:bodyPr>
          <a:lstStyle/>
          <a:p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Динаміка</a:t>
            </a:r>
            <a:r>
              <a:rPr lang="ru-RU" sz="28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показника</a:t>
            </a:r>
            <a:r>
              <a:rPr lang="ru-RU" sz="28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успішності</a:t>
            </a:r>
            <a:r>
              <a:rPr lang="ru-RU" sz="28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знань</a:t>
            </a:r>
            <a:r>
              <a:rPr lang="ru-RU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здобувачів</a:t>
            </a:r>
            <a:r>
              <a:rPr lang="ru-RU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вищої</a:t>
            </a:r>
            <a:r>
              <a:rPr lang="ru-RU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освіти</a:t>
            </a:r>
            <a:r>
              <a:rPr lang="ru-RU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за результатами </a:t>
            </a:r>
            <a:r>
              <a:rPr lang="ru-RU" sz="2800" b="1" i="0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зимової</a:t>
            </a:r>
            <a:r>
              <a:rPr lang="ru-RU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сесії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825625"/>
          <a:ext cx="10264062" cy="64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2031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5132031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64650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 форма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</a:tbl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D0CB780-7C66-1313-BAF5-0EEEE5B50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6638" y="2295525"/>
            <a:ext cx="50387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F5935D-7F82-17C6-C3D9-3C6D7EC8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1" y="2537927"/>
            <a:ext cx="5210175" cy="37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1700AF1-9402-CBFE-C3E0-85906BC8C8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830" y="2537927"/>
            <a:ext cx="5349357" cy="37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3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793820"/>
            <a:ext cx="8632371" cy="733530"/>
          </a:xfrm>
        </p:spPr>
        <p:txBody>
          <a:bodyPr>
            <a:noAutofit/>
          </a:bodyPr>
          <a:lstStyle/>
          <a:p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Динаміка</a:t>
            </a:r>
            <a:r>
              <a:rPr lang="ru-RU" sz="28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показника</a:t>
            </a:r>
            <a:r>
              <a:rPr lang="ru-RU" sz="28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якості</a:t>
            </a:r>
            <a:r>
              <a:rPr lang="ru-RU" sz="28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знань</a:t>
            </a:r>
            <a:r>
              <a:rPr lang="ru-RU" sz="2800" b="1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800" b="1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800" b="1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800" b="1" i="0" u="none" strike="noStrike" dirty="0">
                <a:effectLst/>
                <a:latin typeface="Times New Roman" panose="02020603050405020304" pitchFamily="18" charset="0"/>
              </a:rPr>
              <a:t> за результатами </a:t>
            </a:r>
            <a:r>
              <a:rPr lang="ru-RU" sz="2800" b="1" i="0" u="none" strike="noStrike" dirty="0" err="1">
                <a:effectLst/>
                <a:latin typeface="Times New Roman" panose="02020603050405020304" pitchFamily="18" charset="0"/>
              </a:rPr>
              <a:t>зимової</a:t>
            </a:r>
            <a:r>
              <a:rPr lang="ru-RU" sz="2800" b="1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dirty="0" err="1">
                <a:effectLst/>
                <a:latin typeface="Times New Roman" panose="02020603050405020304" pitchFamily="18" charset="0"/>
              </a:rPr>
              <a:t>сесії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825625"/>
          <a:ext cx="10264062" cy="64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2031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5132031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64650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 форма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</a:tbl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D0CB780-7C66-1313-BAF5-0EEEE5B50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6638" y="2295525"/>
            <a:ext cx="50387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F1F0DF7-32A9-1247-3A5D-3EDBCF28D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3" y="2472129"/>
            <a:ext cx="5195624" cy="383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2A19CAA-AAA6-8093-6438-DB10D37962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97" y="2468190"/>
            <a:ext cx="5310451" cy="383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3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793820"/>
            <a:ext cx="8632371" cy="733530"/>
          </a:xfrm>
        </p:spPr>
        <p:txBody>
          <a:bodyPr>
            <a:no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успішності здобувачів за факультетами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D0CB780-7C66-1313-BAF5-0EEEE5B50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6638" y="2295525"/>
            <a:ext cx="50387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A2340-F37F-F967-76DA-14F760B5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8123" y="1825625"/>
            <a:ext cx="177270" cy="4351338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7956FFC-DAC1-A005-656A-CCC50AEB4E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6156816"/>
              </p:ext>
            </p:extLst>
          </p:nvPr>
        </p:nvGraphicFramePr>
        <p:xfrm>
          <a:off x="838199" y="1825624"/>
          <a:ext cx="9097249" cy="469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612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793820"/>
            <a:ext cx="8632371" cy="733530"/>
          </a:xfrm>
        </p:spPr>
        <p:txBody>
          <a:bodyPr>
            <a:no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якості знань здобувачів за факультетами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6D0CB780-7C66-1313-BAF5-0EEEE5B508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6638" y="2295525"/>
            <a:ext cx="6257827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A2340-F37F-F967-76DA-14F760B5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8123" y="1825625"/>
            <a:ext cx="177270" cy="4351338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4BC75BF-5A46-F774-08B3-5E098DB12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033995"/>
              </p:ext>
            </p:extLst>
          </p:nvPr>
        </p:nvGraphicFramePr>
        <p:xfrm>
          <a:off x="338668" y="1694996"/>
          <a:ext cx="9459588" cy="493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74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00233" y="1822821"/>
            <a:ext cx="4107457" cy="51848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569167"/>
            <a:ext cx="9056511" cy="958183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25%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018929"/>
              </p:ext>
            </p:extLst>
          </p:nvPr>
        </p:nvGraphicFramePr>
        <p:xfrm>
          <a:off x="338668" y="1527351"/>
          <a:ext cx="1124062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311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5620311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294484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/>
                        <a:t>Денна форма навчання</a:t>
                      </a:r>
                      <a:endParaRPr lang="uk-UA" sz="16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/>
                        <a:t>Заочна форма навчання</a:t>
                      </a:r>
                      <a:endParaRPr lang="uk-UA" sz="1600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  <a:tr h="294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Менеджмент – 24,07%;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Спеціальна освіта – 24,1%;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60026"/>
                  </a:ext>
                </a:extLst>
              </a:tr>
              <a:tr h="294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Історія та археологія – 24%; 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(Біологія та здоров’я людини) – 20%;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351227"/>
                  </a:ext>
                </a:extLst>
              </a:tr>
              <a:tr h="294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(Фізика) – 23,07%;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Фармація, промислова фармація – 16,7%;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28075"/>
                  </a:ext>
                </a:extLst>
              </a:tr>
              <a:tr h="294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(Фізична культура) – 23,3%;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Дошкільна освіта – 15%;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49247"/>
                  </a:ext>
                </a:extLst>
              </a:tr>
              <a:tr h="50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Професійна освіта (Аграрне виробництво, переробка сільськогосподарської продукції та харчові технології) – 20%;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Фізична культура та спорт – 11,7%;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21947"/>
                  </a:ext>
                </a:extLst>
              </a:tr>
              <a:tr h="50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Фізика та астрономія, комп’ютерне моделювання фізичних процесів – 20%;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(Фізична культура) – 6,25%;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800497"/>
                  </a:ext>
                </a:extLst>
              </a:tr>
              <a:tr h="376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(Мова і література французька) – 20%; </a:t>
                      </a:r>
                      <a:endParaRPr lang="uk-UA" sz="16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Інженерія програмного забезпечення – 0%;</a:t>
                      </a:r>
                      <a:endParaRPr lang="uk-UA" sz="1600" b="0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(Математика) – 0%;</a:t>
                      </a:r>
                      <a:endParaRPr lang="uk-UA" sz="1600" b="0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(Фізика) – 0%;</a:t>
                      </a:r>
                    </a:p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Економіка – 0%;</a:t>
                      </a:r>
                      <a:endParaRPr lang="uk-UA" sz="1600" b="0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(Історія) – 0%;</a:t>
                      </a:r>
                      <a:endParaRPr lang="uk-UA" sz="1600" b="0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Екологія – 0%;</a:t>
                      </a:r>
                      <a:endParaRPr lang="uk-UA" sz="1600" b="0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 – 0%;</a:t>
                      </a:r>
                      <a:endParaRPr lang="uk-UA" sz="1600" b="0" noProof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(Хімія) – 0%;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i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Підприємство, торгівля та біржова діяльність – 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25261"/>
                  </a:ext>
                </a:extLst>
              </a:tr>
              <a:tr h="1799571">
                <a:tc>
                  <a:txBody>
                    <a:bodyPr/>
                    <a:lstStyle/>
                    <a:p>
                      <a:pPr algn="l" rtl="0"/>
                      <a:r>
                        <a:rPr lang="uk-UA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 – 14,3%;</a:t>
                      </a:r>
                      <a:endParaRPr lang="uk-UA" sz="1600" b="0" noProof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br>
                        <a:rPr lang="uk-UA" sz="16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br>
                        <a:rPr lang="uk-UA" sz="1600" b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uk-UA" sz="16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/>
                      <a:r>
                        <a:rPr lang="uk-UA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(Історія) – 0%;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Екологія – 0%;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Туризм – 0%;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uk-UA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(Хімія) – 0%;</a:t>
                      </a:r>
                      <a:endParaRPr lang="uk-UA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b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59563"/>
                  </a:ext>
                </a:extLst>
              </a:tr>
            </a:tbl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0052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651</Words>
  <Application>Microsoft Office PowerPoint</Application>
  <PresentationFormat>Широкоэкранный</PresentationFormat>
  <Paragraphs>133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Bold</vt:lpstr>
      <vt:lpstr>Times New Roman</vt:lpstr>
      <vt:lpstr>Тема Office</vt:lpstr>
      <vt:lpstr>Про результати зимової заліково-екзаменаційної сесії 2022/2023 н. р.  денної та заочної форм навчання</vt:lpstr>
      <vt:lpstr>Денна форма навчання</vt:lpstr>
      <vt:lpstr>Загальні результати сесії</vt:lpstr>
      <vt:lpstr>Динаміка загальних показників зимової сесії</vt:lpstr>
      <vt:lpstr>Динаміка показника успішності знань здобувачів вищої освіти за результатами зимової сесії</vt:lpstr>
      <vt:lpstr>Динаміка показника якості знань здобувачів вищої освіти за результатами зимової сесії</vt:lpstr>
      <vt:lpstr>Показник успішності здобувачів за факультетами</vt:lpstr>
      <vt:lpstr>Показник якості знань здобувачів за факультетами</vt:lpstr>
      <vt:lpstr>Нижче за 25% показник якості знань мають здобувачі освітніх програм першого (бакалаврського) рівня:</vt:lpstr>
      <vt:lpstr>Нижче за 25% показник якості знань мають здобувачі освітніх програм другого (магістерського) рівня:</vt:lpstr>
      <vt:lpstr>Індивідуальний термін складання зимової сесії</vt:lpstr>
      <vt:lpstr>Загальні результати індивідуальної сесії</vt:lpstr>
      <vt:lpstr>Показник успішності та якості знань здобувачів  за факультетами</vt:lpstr>
      <vt:lpstr>Проєкт рішення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Татьяна Александровна</cp:lastModifiedBy>
  <cp:revision>105</cp:revision>
  <dcterms:created xsi:type="dcterms:W3CDTF">2022-07-21T13:42:41Z</dcterms:created>
  <dcterms:modified xsi:type="dcterms:W3CDTF">2023-03-24T16:53:13Z</dcterms:modified>
</cp:coreProperties>
</file>