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62" r:id="rId3"/>
    <p:sldId id="261" r:id="rId4"/>
    <p:sldId id="277" r:id="rId5"/>
    <p:sldId id="278" r:id="rId6"/>
    <p:sldId id="279" r:id="rId7"/>
    <p:sldId id="281" r:id="rId8"/>
    <p:sldId id="282" r:id="rId9"/>
    <p:sldId id="283" r:id="rId10"/>
    <p:sldId id="284" r:id="rId11"/>
    <p:sldId id="286" r:id="rId12"/>
    <p:sldId id="287" r:id="rId13"/>
    <p:sldId id="288" r:id="rId14"/>
    <p:sldId id="273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Титульні слайди" id="{A20B76A2-4316-477D-AF86-7429618BC60A}">
          <p14:sldIdLst>
            <p14:sldId id="257"/>
            <p14:sldId id="262"/>
            <p14:sldId id="261"/>
            <p14:sldId id="277"/>
            <p14:sldId id="278"/>
            <p14:sldId id="279"/>
            <p14:sldId id="281"/>
            <p14:sldId id="282"/>
            <p14:sldId id="283"/>
            <p14:sldId id="284"/>
            <p14:sldId id="286"/>
            <p14:sldId id="287"/>
            <p14:sldId id="288"/>
            <p14:sldId id="273"/>
          </p14:sldIdLst>
        </p14:section>
        <p14:section name="Звичані інформаційні слайди" id="{400A2E87-DEDA-4406-A499-17582B27285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Черкашина Татьяна Александровна" initials="ЧТА" lastIdx="1" clrIdx="0">
    <p:extLst>
      <p:ext uri="{19B8F6BF-5375-455C-9EA6-DF929625EA0E}">
        <p15:presenceInfo xmlns:p15="http://schemas.microsoft.com/office/powerpoint/2012/main" userId="S-1-5-21-1292428093-1606980848-1957994488-131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9" autoAdjust="0"/>
    <p:restoredTop sz="95256" autoAdjust="0"/>
  </p:normalViewPr>
  <p:slideViewPr>
    <p:cSldViewPr snapToGrid="0">
      <p:cViewPr varScale="1">
        <p:scale>
          <a:sx n="82" d="100"/>
          <a:sy n="82" d="100"/>
        </p:scale>
        <p:origin x="53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B22-4B50-A4DC-7B4B3AD8932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B22-4B50-A4DC-7B4B3AD8932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B22-4B50-A4DC-7B4B3AD8932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B22-4B50-A4DC-7B4B3AD8932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B22-4B50-A4DC-7B4B3AD89329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11,3%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B22-4B50-A4DC-7B4B3AD8932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28,3%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B22-4B50-A4DC-7B4B3AD8932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46%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B22-4B50-A4DC-7B4B3AD8932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9,1%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B22-4B50-A4DC-7B4B3AD8932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5,3%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1B22-4B50-A4DC-7B4B3AD893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відмінно</c:v>
                </c:pt>
                <c:pt idx="1">
                  <c:v>відмінно/добре</c:v>
                </c:pt>
                <c:pt idx="2">
                  <c:v>змішані</c:v>
                </c:pt>
                <c:pt idx="3">
                  <c:v>задовільно</c:v>
                </c:pt>
                <c:pt idx="4">
                  <c:v>незадовільно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11.3</c:v>
                </c:pt>
                <c:pt idx="1">
                  <c:v>28.3</c:v>
                </c:pt>
                <c:pt idx="2">
                  <c:v>46</c:v>
                </c:pt>
                <c:pt idx="3">
                  <c:v>9.1</c:v>
                </c:pt>
                <c:pt idx="4">
                  <c:v>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B22-4B50-A4DC-7B4B3AD8932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793373723793825"/>
          <c:y val="7.8572053493313324E-2"/>
          <c:w val="0.2143153047337287"/>
          <c:h val="0.758729533808274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9BA-4EF0-A3DD-084C8212D0A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9BA-4EF0-A3DD-084C8212D0A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9BA-4EF0-A3DD-084C8212D0A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9BA-4EF0-A3DD-084C8212D0A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9BA-4EF0-A3DD-084C8212D0A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3,4%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9BA-4EF0-A3DD-084C8212D0A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30,3%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9BA-4EF0-A3DD-084C8212D0A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55,5%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89BA-4EF0-A3DD-084C8212D0A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086CABE-9AAB-4932-B4DD-17812C2EB748}" type="VALUE">
                      <a:rPr lang="en-US"/>
                      <a:pPr/>
                      <a:t>[ЗНАЧЕНИЕ]</a:t>
                    </a:fld>
                    <a:r>
                      <a:rPr lang="en-US"/>
                      <a:t> 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9BA-4EF0-A3DD-084C8212D0A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7,5%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89BA-4EF0-A3DD-084C8212D0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відмінно</c:v>
                </c:pt>
                <c:pt idx="1">
                  <c:v>відмінно/добре</c:v>
                </c:pt>
                <c:pt idx="2">
                  <c:v>змішані</c:v>
                </c:pt>
                <c:pt idx="3">
                  <c:v>задовільно</c:v>
                </c:pt>
                <c:pt idx="4">
                  <c:v>незадовільно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3.4</c:v>
                </c:pt>
                <c:pt idx="1">
                  <c:v>30.3</c:v>
                </c:pt>
                <c:pt idx="2">
                  <c:v>55.5</c:v>
                </c:pt>
                <c:pt idx="3">
                  <c:v>3.3</c:v>
                </c:pt>
                <c:pt idx="4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9BA-4EF0-A3DD-084C8212D0A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1831969868912438"/>
          <c:y val="8.8522518355294066E-2"/>
          <c:w val="0.22590057786083806"/>
          <c:h val="0.756536519580943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170688413607232E-2"/>
          <c:y val="2.9989100331248578E-2"/>
          <c:w val="0.93947302090994766"/>
          <c:h val="0.686506661488312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денна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-6.9801321256568885E-3"/>
                  <c:y val="4.55744876633345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C4E-4EA5-BA97-5BA1B658EFF2}"/>
                </c:ext>
              </c:extLst>
            </c:dLbl>
            <c:dLbl>
              <c:idx val="6"/>
              <c:layout>
                <c:manualLayout>
                  <c:x val="-3.1524255299596717E-2"/>
                  <c:y val="8.254150792239074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C4E-4EA5-BA97-5BA1B658EF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</c:v>
                </c:pt>
                <c:pt idx="4">
                  <c:v>ФКМ</c:v>
                </c:pt>
                <c:pt idx="5">
                  <c:v>МФ</c:v>
                </c:pt>
                <c:pt idx="6">
                  <c:v>ФПІС</c:v>
                </c:pt>
                <c:pt idx="7">
                  <c:v>ФКНФМ</c:v>
                </c:pt>
                <c:pt idx="8">
                  <c:v>ФФВС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89.3</c:v>
                </c:pt>
                <c:pt idx="1">
                  <c:v>100</c:v>
                </c:pt>
                <c:pt idx="2">
                  <c:v>94.3</c:v>
                </c:pt>
                <c:pt idx="3">
                  <c:v>93.8</c:v>
                </c:pt>
                <c:pt idx="4">
                  <c:v>91.7</c:v>
                </c:pt>
                <c:pt idx="5">
                  <c:v>96.1</c:v>
                </c:pt>
                <c:pt idx="6">
                  <c:v>93.7</c:v>
                </c:pt>
                <c:pt idx="7">
                  <c:v>95.5</c:v>
                </c:pt>
                <c:pt idx="8">
                  <c:v>94.5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4E-4EA5-BA97-5BA1B658EFF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заочна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3148148148148147E-2"/>
                  <c:y val="-3.63752411657714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C4E-4EA5-BA97-5BA1B658EFF2}"/>
                </c:ext>
              </c:extLst>
            </c:dLbl>
            <c:dLbl>
              <c:idx val="1"/>
              <c:layout>
                <c:manualLayout>
                  <c:x val="1.6203703703703703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C4E-4EA5-BA97-5BA1B658EFF2}"/>
                </c:ext>
              </c:extLst>
            </c:dLbl>
            <c:dLbl>
              <c:idx val="2"/>
              <c:layout>
                <c:manualLayout>
                  <c:x val="2.3148148148148105E-2"/>
                  <c:y val="1.19047619047619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C4E-4EA5-BA97-5BA1B658EFF2}"/>
                </c:ext>
              </c:extLst>
            </c:dLbl>
            <c:dLbl>
              <c:idx val="3"/>
              <c:layout>
                <c:manualLayout>
                  <c:x val="2.7777777777777776E-2"/>
                  <c:y val="4.36507936507936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C4E-4EA5-BA97-5BA1B658EFF2}"/>
                </c:ext>
              </c:extLst>
            </c:dLbl>
            <c:dLbl>
              <c:idx val="4"/>
              <c:layout>
                <c:manualLayout>
                  <c:x val="7.3146288509856111E-3"/>
                  <c:y val="7.117121216508550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C4E-4EA5-BA97-5BA1B658EFF2}"/>
                </c:ext>
              </c:extLst>
            </c:dLbl>
            <c:dLbl>
              <c:idx val="5"/>
              <c:layout>
                <c:manualLayout>
                  <c:x val="2.7813463168920628E-2"/>
                  <c:y val="4.87974043845823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C4E-4EA5-BA97-5BA1B658EFF2}"/>
                </c:ext>
              </c:extLst>
            </c:dLbl>
            <c:dLbl>
              <c:idx val="7"/>
              <c:layout>
                <c:manualLayout>
                  <c:x val="2.3148148148148147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C4E-4EA5-BA97-5BA1B658EFF2}"/>
                </c:ext>
              </c:extLst>
            </c:dLbl>
            <c:dLbl>
              <c:idx val="8"/>
              <c:layout>
                <c:manualLayout>
                  <c:x val="2.777777777777761E-2"/>
                  <c:y val="-1.9841269841269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C4E-4EA5-BA97-5BA1B658EF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</c:v>
                </c:pt>
                <c:pt idx="4">
                  <c:v>ФКМ</c:v>
                </c:pt>
                <c:pt idx="5">
                  <c:v>МФ</c:v>
                </c:pt>
                <c:pt idx="6">
                  <c:v>ФПІС</c:v>
                </c:pt>
                <c:pt idx="7">
                  <c:v>ФКНФМ</c:v>
                </c:pt>
                <c:pt idx="8">
                  <c:v>ФФВС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100</c:v>
                </c:pt>
                <c:pt idx="1">
                  <c:v>92.2</c:v>
                </c:pt>
                <c:pt idx="2">
                  <c:v>92</c:v>
                </c:pt>
                <c:pt idx="3">
                  <c:v>89.7</c:v>
                </c:pt>
                <c:pt idx="4">
                  <c:v>96.5</c:v>
                </c:pt>
                <c:pt idx="5">
                  <c:v>98.5</c:v>
                </c:pt>
                <c:pt idx="6">
                  <c:v>93.6</c:v>
                </c:pt>
                <c:pt idx="7">
                  <c:v>81.3</c:v>
                </c:pt>
                <c:pt idx="8">
                  <c:v>88.7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FC4E-4EA5-BA97-5BA1B658EFF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</c:v>
                </c:pt>
                <c:pt idx="4">
                  <c:v>ФКМ</c:v>
                </c:pt>
                <c:pt idx="5">
                  <c:v>МФ</c:v>
                </c:pt>
                <c:pt idx="6">
                  <c:v>ФПІС</c:v>
                </c:pt>
                <c:pt idx="7">
                  <c:v>ФКНФМ</c:v>
                </c:pt>
                <c:pt idx="8">
                  <c:v>ФФВС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C-FC4E-4EA5-BA97-5BA1B658EFF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14131728"/>
        <c:axId val="1597175424"/>
      </c:barChart>
      <c:catAx>
        <c:axId val="121413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597175424"/>
        <c:crosses val="autoZero"/>
        <c:auto val="1"/>
        <c:lblAlgn val="ctr"/>
        <c:lblOffset val="100"/>
        <c:noMultiLvlLbl val="0"/>
      </c:catAx>
      <c:valAx>
        <c:axId val="1597175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214131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594014289880432E-2"/>
          <c:y val="4.400793650793651E-2"/>
          <c:w val="0.94940598571011958"/>
          <c:h val="0.614436632920884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денна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0"/>
                  <c:y val="-1.58730158730158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7B9-4F33-BBBD-D3BC1366AF88}"/>
                </c:ext>
              </c:extLst>
            </c:dLbl>
            <c:dLbl>
              <c:idx val="6"/>
              <c:layout>
                <c:manualLayout>
                  <c:x val="-2.3148148148148147E-2"/>
                  <c:y val="-7.93650793650793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B9-4F33-BBBD-D3BC1366AF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</c:v>
                </c:pt>
                <c:pt idx="4">
                  <c:v>ФКМ</c:v>
                </c:pt>
                <c:pt idx="5">
                  <c:v>МФ</c:v>
                </c:pt>
                <c:pt idx="6">
                  <c:v>ФПІС</c:v>
                </c:pt>
                <c:pt idx="7">
                  <c:v>ФКНФМ</c:v>
                </c:pt>
                <c:pt idx="8">
                  <c:v>ФФВС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32.9</c:v>
                </c:pt>
                <c:pt idx="1">
                  <c:v>42.1</c:v>
                </c:pt>
                <c:pt idx="2">
                  <c:v>37.700000000000003</c:v>
                </c:pt>
                <c:pt idx="3">
                  <c:v>45.7</c:v>
                </c:pt>
                <c:pt idx="4">
                  <c:v>42</c:v>
                </c:pt>
                <c:pt idx="5">
                  <c:v>48.2</c:v>
                </c:pt>
                <c:pt idx="6">
                  <c:v>38.6</c:v>
                </c:pt>
                <c:pt idx="7">
                  <c:v>40.6</c:v>
                </c:pt>
                <c:pt idx="8">
                  <c:v>24.8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B9-4F33-BBBD-D3BC1366AF8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заочна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3148148148148147E-2"/>
                  <c:y val="-3.63752411657714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7B9-4F33-BBBD-D3BC1366AF88}"/>
                </c:ext>
              </c:extLst>
            </c:dLbl>
            <c:dLbl>
              <c:idx val="1"/>
              <c:layout>
                <c:manualLayout>
                  <c:x val="1.6203703703703703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7B9-4F33-BBBD-D3BC1366AF88}"/>
                </c:ext>
              </c:extLst>
            </c:dLbl>
            <c:dLbl>
              <c:idx val="2"/>
              <c:layout>
                <c:manualLayout>
                  <c:x val="2.3148148148148105E-2"/>
                  <c:y val="1.19047619047619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7B9-4F33-BBBD-D3BC1366AF88}"/>
                </c:ext>
              </c:extLst>
            </c:dLbl>
            <c:dLbl>
              <c:idx val="3"/>
              <c:layout>
                <c:manualLayout>
                  <c:x val="2.7777777777777776E-2"/>
                  <c:y val="4.36507936507936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7B9-4F33-BBBD-D3BC1366AF88}"/>
                </c:ext>
              </c:extLst>
            </c:dLbl>
            <c:dLbl>
              <c:idx val="4"/>
              <c:layout>
                <c:manualLayout>
                  <c:x val="2.5462962962962962E-2"/>
                  <c:y val="1.587301587301583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7B9-4F33-BBBD-D3BC1366AF88}"/>
                </c:ext>
              </c:extLst>
            </c:dLbl>
            <c:dLbl>
              <c:idx val="5"/>
              <c:layout>
                <c:manualLayout>
                  <c:x val="2.0833333333333249E-2"/>
                  <c:y val="7.93650793650793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7B9-4F33-BBBD-D3BC1366AF88}"/>
                </c:ext>
              </c:extLst>
            </c:dLbl>
            <c:dLbl>
              <c:idx val="7"/>
              <c:layout>
                <c:manualLayout>
                  <c:x val="2.3148148148148147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7B9-4F33-BBBD-D3BC1366AF88}"/>
                </c:ext>
              </c:extLst>
            </c:dLbl>
            <c:dLbl>
              <c:idx val="8"/>
              <c:layout>
                <c:manualLayout>
                  <c:x val="2.777777777777761E-2"/>
                  <c:y val="-1.9841269841269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7B9-4F33-BBBD-D3BC1366AF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</c:v>
                </c:pt>
                <c:pt idx="4">
                  <c:v>ФКМ</c:v>
                </c:pt>
                <c:pt idx="5">
                  <c:v>МФ</c:v>
                </c:pt>
                <c:pt idx="6">
                  <c:v>ФПІС</c:v>
                </c:pt>
                <c:pt idx="7">
                  <c:v>ФКНФМ</c:v>
                </c:pt>
                <c:pt idx="8">
                  <c:v>ФФВС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26.3</c:v>
                </c:pt>
                <c:pt idx="1">
                  <c:v>28.6</c:v>
                </c:pt>
                <c:pt idx="2">
                  <c:v>30.7</c:v>
                </c:pt>
                <c:pt idx="3">
                  <c:v>44.9</c:v>
                </c:pt>
                <c:pt idx="4">
                  <c:v>40.700000000000003</c:v>
                </c:pt>
                <c:pt idx="5">
                  <c:v>31.3</c:v>
                </c:pt>
                <c:pt idx="6">
                  <c:v>46.6</c:v>
                </c:pt>
                <c:pt idx="7">
                  <c:v>31.3</c:v>
                </c:pt>
                <c:pt idx="8">
                  <c:v>15.1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7B9-4F33-BBBD-D3BC1366AF8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</c:v>
                </c:pt>
                <c:pt idx="4">
                  <c:v>ФКМ</c:v>
                </c:pt>
                <c:pt idx="5">
                  <c:v>МФ</c:v>
                </c:pt>
                <c:pt idx="6">
                  <c:v>ФПІС</c:v>
                </c:pt>
                <c:pt idx="7">
                  <c:v>ФКНФМ</c:v>
                </c:pt>
                <c:pt idx="8">
                  <c:v>ФФВС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C-B7B9-4F33-BBBD-D3BC1366AF8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14131728"/>
        <c:axId val="1597175424"/>
      </c:barChart>
      <c:catAx>
        <c:axId val="121413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597175424"/>
        <c:crosses val="autoZero"/>
        <c:auto val="1"/>
        <c:lblAlgn val="ctr"/>
        <c:lblOffset val="100"/>
        <c:noMultiLvlLbl val="0"/>
      </c:catAx>
      <c:valAx>
        <c:axId val="1597175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214131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BB1-4330-B0AB-D3EA5D86104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BB1-4330-B0AB-D3EA5D86104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BB1-4330-B0AB-D3EA5D86104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BB1-4330-B0AB-D3EA5D86104A}"/>
              </c:ext>
            </c:extLst>
          </c:dPt>
          <c:dLbls>
            <c:dLbl>
              <c:idx val="1"/>
              <c:layout>
                <c:manualLayout>
                  <c:x val="-2.6398572894587931E-3"/>
                  <c:y val="-0.2434551931008623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B1-4330-B0AB-D3EA5D86104A}"/>
                </c:ext>
              </c:extLst>
            </c:dLbl>
            <c:dLbl>
              <c:idx val="2"/>
              <c:layout>
                <c:manualLayout>
                  <c:x val="6.2791519208698188E-2"/>
                  <c:y val="0.1056021122359705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B1-4330-B0AB-D3EA5D86104A}"/>
                </c:ext>
              </c:extLst>
            </c:dLbl>
            <c:dLbl>
              <c:idx val="3"/>
              <c:layout>
                <c:manualLayout>
                  <c:x val="4.8738654927573764E-3"/>
                  <c:y val="1.471253593300837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B1-4330-B0AB-D3EA5D8610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ззмішані (11)</c:v>
                </c:pt>
                <c:pt idx="1">
                  <c:v>задовільно (64)</c:v>
                </c:pt>
                <c:pt idx="2">
                  <c:v>незадовільно (8)</c:v>
                </c:pt>
                <c:pt idx="3">
                  <c:v>не з'явилися (3) 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0.128</c:v>
                </c:pt>
                <c:pt idx="1">
                  <c:v>0.74399999999999999</c:v>
                </c:pt>
                <c:pt idx="2">
                  <c:v>9.2999999999999999E-2</c:v>
                </c:pt>
                <c:pt idx="3">
                  <c:v>3.5000000000000003E-2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BB1-4330-B0AB-D3EA5D86104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851380606651851"/>
          <c:y val="7.8232394936382371E-2"/>
          <c:w val="0.26148619393348133"/>
          <c:h val="0.809251519471656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697182087708555E-2"/>
          <c:y val="1.647945645045339E-2"/>
          <c:w val="0.93947367292904183"/>
          <c:h val="0.803969191813517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успішність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0"/>
                  <c:y val="-1.58730158730158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72-4E81-AE48-793C096E5FEF}"/>
                </c:ext>
              </c:extLst>
            </c:dLbl>
            <c:dLbl>
              <c:idx val="6"/>
              <c:layout>
                <c:manualLayout>
                  <c:x val="-2.3148148148148147E-2"/>
                  <c:y val="-7.93650793650793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72-4E81-AE48-793C096E5F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8"/>
                <c:pt idx="0">
                  <c:v>ФБГЕ</c:v>
                </c:pt>
                <c:pt idx="1">
                  <c:v>ПФ</c:v>
                </c:pt>
                <c:pt idx="2">
                  <c:v>ФКМ</c:v>
                </c:pt>
                <c:pt idx="3">
                  <c:v>ФУІФЖ</c:v>
                </c:pt>
                <c:pt idx="4">
                  <c:v>ФКНФМ</c:v>
                </c:pt>
                <c:pt idx="5">
                  <c:v>МФ</c:v>
                </c:pt>
                <c:pt idx="6">
                  <c:v>ФБіП</c:v>
                </c:pt>
                <c:pt idx="7">
                  <c:v>ФФВС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88</c:v>
                </c:pt>
                <c:pt idx="6">
                  <c:v>72.7</c:v>
                </c:pt>
                <c:pt idx="7">
                  <c:v>66.7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72-4E81-AE48-793C096E5FE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якість знань - 0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3148148148148147E-2"/>
                  <c:y val="-3.63752411657714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172-4E81-AE48-793C096E5FEF}"/>
                </c:ext>
              </c:extLst>
            </c:dLbl>
            <c:dLbl>
              <c:idx val="1"/>
              <c:layout>
                <c:manualLayout>
                  <c:x val="1.6203703703703703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172-4E81-AE48-793C096E5FEF}"/>
                </c:ext>
              </c:extLst>
            </c:dLbl>
            <c:dLbl>
              <c:idx val="2"/>
              <c:layout>
                <c:manualLayout>
                  <c:x val="2.3148148148148105E-2"/>
                  <c:y val="1.19047619047619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172-4E81-AE48-793C096E5FEF}"/>
                </c:ext>
              </c:extLst>
            </c:dLbl>
            <c:dLbl>
              <c:idx val="3"/>
              <c:layout>
                <c:manualLayout>
                  <c:x val="2.7777777777777776E-2"/>
                  <c:y val="4.36507936507936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172-4E81-AE48-793C096E5FEF}"/>
                </c:ext>
              </c:extLst>
            </c:dLbl>
            <c:dLbl>
              <c:idx val="4"/>
              <c:layout>
                <c:manualLayout>
                  <c:x val="2.5462962962962962E-2"/>
                  <c:y val="1.587301587301583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172-4E81-AE48-793C096E5FEF}"/>
                </c:ext>
              </c:extLst>
            </c:dLbl>
            <c:dLbl>
              <c:idx val="5"/>
              <c:layout>
                <c:manualLayout>
                  <c:x val="2.0833333333333249E-2"/>
                  <c:y val="7.93650793650793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172-4E81-AE48-793C096E5FEF}"/>
                </c:ext>
              </c:extLst>
            </c:dLbl>
            <c:dLbl>
              <c:idx val="7"/>
              <c:layout>
                <c:manualLayout>
                  <c:x val="2.3148148148148147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172-4E81-AE48-793C096E5FEF}"/>
                </c:ext>
              </c:extLst>
            </c:dLbl>
            <c:dLbl>
              <c:idx val="8"/>
              <c:layout>
                <c:manualLayout>
                  <c:x val="2.777777777777761E-2"/>
                  <c:y val="-1.9841269841269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172-4E81-AE48-793C096E5F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8"/>
                <c:pt idx="0">
                  <c:v>ФБГЕ</c:v>
                </c:pt>
                <c:pt idx="1">
                  <c:v>ПФ</c:v>
                </c:pt>
                <c:pt idx="2">
                  <c:v>ФКМ</c:v>
                </c:pt>
                <c:pt idx="3">
                  <c:v>ФУІФЖ</c:v>
                </c:pt>
                <c:pt idx="4">
                  <c:v>ФКНФМ</c:v>
                </c:pt>
                <c:pt idx="5">
                  <c:v>МФ</c:v>
                </c:pt>
                <c:pt idx="6">
                  <c:v>ФБіП</c:v>
                </c:pt>
                <c:pt idx="7">
                  <c:v>ФФВС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B-B172-4E81-AE48-793C096E5FE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8"/>
                <c:pt idx="0">
                  <c:v>ФБГЕ</c:v>
                </c:pt>
                <c:pt idx="1">
                  <c:v>ПФ</c:v>
                </c:pt>
                <c:pt idx="2">
                  <c:v>ФКМ</c:v>
                </c:pt>
                <c:pt idx="3">
                  <c:v>ФУІФЖ</c:v>
                </c:pt>
                <c:pt idx="4">
                  <c:v>ФКНФМ</c:v>
                </c:pt>
                <c:pt idx="5">
                  <c:v>МФ</c:v>
                </c:pt>
                <c:pt idx="6">
                  <c:v>ФБіП</c:v>
                </c:pt>
                <c:pt idx="7">
                  <c:v>ФФВС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C-B172-4E81-AE48-793C096E5FE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14131728"/>
        <c:axId val="1597175424"/>
      </c:barChart>
      <c:catAx>
        <c:axId val="121413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597175424"/>
        <c:crosses val="autoZero"/>
        <c:auto val="1"/>
        <c:lblAlgn val="ctr"/>
        <c:lblOffset val="100"/>
        <c:noMultiLvlLbl val="0"/>
      </c:catAx>
      <c:valAx>
        <c:axId val="1597175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214131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D5CED-0D6A-4A61-95F9-48F5A16AFC03}" type="datetimeFigureOut">
              <a:rPr lang="uk-UA" smtClean="0"/>
              <a:pPr/>
              <a:t>24.03.2023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D4A98-35E7-4F44-89C9-BE48D7274B9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2595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DD4A98-35E7-4F44-89C9-BE48D7274B9A}" type="slidenum">
              <a:rPr lang="uk-UA" smtClean="0"/>
              <a:pPr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5052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24.03.2023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3766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24.03.2023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5695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24.03.2023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8598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24.03.2023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0941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24.03.2023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061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24.03.2023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4455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24.03.2023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9946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24.03.2023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6918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24.03.2023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3918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24.03.2023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3795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24.03.2023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5186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D994F-20DC-44BD-AAA0-CBF3F40A2F4D}" type="datetimeFigureOut">
              <a:rPr lang="uk-UA" smtClean="0"/>
              <a:pPr/>
              <a:t>24.03.2023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6964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2351" y="1017037"/>
            <a:ext cx="10515600" cy="2411963"/>
          </a:xfrm>
        </p:spPr>
        <p:txBody>
          <a:bodyPr anchor="b"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зимової</a:t>
            </a:r>
            <a:b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заліково-екзаменаційної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сесії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2022/2023 н. р.</a:t>
            </a:r>
            <a:b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денної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заочної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endParaRPr lang="uk-UA" sz="4000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068711"/>
            <a:ext cx="10515600" cy="1162756"/>
          </a:xfrm>
        </p:spPr>
        <p:txBody>
          <a:bodyPr anchor="t">
            <a:normAutofit/>
          </a:bodyPr>
          <a:lstStyle/>
          <a:p>
            <a:r>
              <a:rPr lang="uk-UA" sz="2000" dirty="0">
                <a:solidFill>
                  <a:schemeClr val="tx1"/>
                </a:solidFill>
              </a:rPr>
              <a:t>                                                Доповідач:   керівниця відділу забезпечення якості освіти</a:t>
            </a:r>
          </a:p>
          <a:p>
            <a:r>
              <a:rPr lang="uk-UA" sz="2000" dirty="0">
                <a:solidFill>
                  <a:schemeClr val="tx1"/>
                </a:solidFill>
              </a:rPr>
              <a:t>                                                                      Черкашина Тетяна Олександрівна</a:t>
            </a:r>
          </a:p>
        </p:txBody>
      </p:sp>
    </p:spTree>
    <p:extLst>
      <p:ext uri="{BB962C8B-B14F-4D97-AF65-F5344CB8AC3E}">
        <p14:creationId xmlns:p14="http://schemas.microsoft.com/office/powerpoint/2010/main" val="2058476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38199" y="569167"/>
            <a:ext cx="9056511" cy="958183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25%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другого (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магістерського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2">
            <a:extLst>
              <a:ext uri="{FF2B5EF4-FFF2-40B4-BE49-F238E27FC236}">
                <a16:creationId xmlns:a16="http://schemas.microsoft.com/office/drawing/2014/main" id="{E6A99FCE-6EF7-CB1C-18ED-B1DEEC201F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6694624"/>
              </p:ext>
            </p:extLst>
          </p:nvPr>
        </p:nvGraphicFramePr>
        <p:xfrm>
          <a:off x="128366" y="1614197"/>
          <a:ext cx="9933710" cy="5576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810">
                  <a:extLst>
                    <a:ext uri="{9D8B030D-6E8A-4147-A177-3AD203B41FA5}">
                      <a16:colId xmlns:a16="http://schemas.microsoft.com/office/drawing/2014/main" val="3589678221"/>
                    </a:ext>
                  </a:extLst>
                </a:gridCol>
                <a:gridCol w="4948900">
                  <a:extLst>
                    <a:ext uri="{9D8B030D-6E8A-4147-A177-3AD203B41FA5}">
                      <a16:colId xmlns:a16="http://schemas.microsoft.com/office/drawing/2014/main" val="76992650"/>
                    </a:ext>
                  </a:extLst>
                </a:gridCol>
              </a:tblGrid>
              <a:tr h="413682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/>
                        <a:t>Денна форма навчання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/>
                        <a:t>Заочна форма навчання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757085"/>
                  </a:ext>
                </a:extLst>
              </a:tr>
              <a:tr h="5791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Науки про Землю – 23,07%;</a:t>
                      </a:r>
                      <a:endParaRPr lang="ru-RU" sz="1800" b="1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Середня</a:t>
                      </a: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освіта</a:t>
                      </a: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Фізика</a:t>
                      </a: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– 0%;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060026"/>
                  </a:ext>
                </a:extLst>
              </a:tr>
              <a:tr h="5791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Середня</a:t>
                      </a: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освіта</a:t>
                      </a: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Трудове</a:t>
                      </a: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навчання</a:t>
                      </a: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технології</a:t>
                      </a: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– 22,2%;</a:t>
                      </a:r>
                      <a:endParaRPr lang="ru-RU" sz="1800" b="1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Комп’ютерні</a:t>
                      </a: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науки – 0%;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5351227"/>
                  </a:ext>
                </a:extLst>
              </a:tr>
              <a:tr h="5791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Фізична</a:t>
                      </a: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культура та спорт – 22,2%;</a:t>
                      </a:r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Готельно-ресторанна</a:t>
                      </a: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справа – 0%;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rtl="0"/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628075"/>
                  </a:ext>
                </a:extLst>
              </a:tr>
              <a:tr h="5791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Музичне</a:t>
                      </a: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мистецтво</a:t>
                      </a: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 20%;</a:t>
                      </a:r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Економіка</a:t>
                      </a: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 0%;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149247"/>
                  </a:ext>
                </a:extLst>
              </a:tr>
              <a:tr h="5791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Хімія</a:t>
                      </a: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 20%;</a:t>
                      </a:r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Туризм – 0%.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221947"/>
                  </a:ext>
                </a:extLst>
              </a:tr>
              <a:tr h="5164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Середня</a:t>
                      </a: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освіта</a:t>
                      </a: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Фізична</a:t>
                      </a: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культура) – 12%;</a:t>
                      </a:r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4800497"/>
                  </a:ext>
                </a:extLst>
              </a:tr>
              <a:tr h="634312">
                <a:tc>
                  <a:txBody>
                    <a:bodyPr/>
                    <a:lstStyle/>
                    <a:p>
                      <a:pPr rtl="0"/>
                      <a:r>
                        <a:rPr lang="ru-RU" sz="20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Культурологія</a:t>
                      </a: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 9,09%;</a:t>
                      </a:r>
                      <a:endParaRPr lang="uk-U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b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uk-U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425261"/>
                  </a:ext>
                </a:extLst>
              </a:tr>
              <a:tr h="6343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Географія</a:t>
                      </a: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 0%.</a:t>
                      </a:r>
                    </a:p>
                    <a:p>
                      <a:endParaRPr lang="uk-U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698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5563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838200" y="895420"/>
            <a:ext cx="9789367" cy="733530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 термін складання зимової сесії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24090" y="2054578"/>
            <a:ext cx="10409967" cy="366508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Надано по університету – 86 здобувачам денної форми навчання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uk-UA" sz="24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МФ   -  25                                                </a:t>
            </a:r>
            <a:r>
              <a:rPr lang="uk-UA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ФБіП</a:t>
            </a: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- 11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ПФ   -  16                                                ФФВС  - 6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ФКНФМ   - 14                                        ФУІФЖ  -  2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ФБГЕ  -  11                                             ФКМ  -  1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uk-UA" sz="2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893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8873065" y="2393953"/>
            <a:ext cx="2980267" cy="2151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endParaRPr lang="uk-U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38199" y="793820"/>
            <a:ext cx="8660363" cy="733530"/>
          </a:xfrm>
        </p:spPr>
        <p:txBody>
          <a:bodyPr>
            <a:normAutofit/>
          </a:bodyPr>
          <a:lstStyle/>
          <a:p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 результати індивідуальної сесії</a:t>
            </a:r>
          </a:p>
        </p:txBody>
      </p:sp>
      <p:graphicFrame>
        <p:nvGraphicFramePr>
          <p:cNvPr id="12" name="Таблица 12">
            <a:extLst>
              <a:ext uri="{FF2B5EF4-FFF2-40B4-BE49-F238E27FC236}">
                <a16:creationId xmlns:a16="http://schemas.microsoft.com/office/drawing/2014/main" id="{E6A99FCE-6EF7-CB1C-18ED-B1DEEC201F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189621"/>
              </p:ext>
            </p:extLst>
          </p:nvPr>
        </p:nvGraphicFramePr>
        <p:xfrm>
          <a:off x="1091681" y="1825625"/>
          <a:ext cx="8574833" cy="64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4833">
                  <a:extLst>
                    <a:ext uri="{9D8B030D-6E8A-4147-A177-3AD203B41FA5}">
                      <a16:colId xmlns:a16="http://schemas.microsoft.com/office/drawing/2014/main" val="3589678221"/>
                    </a:ext>
                  </a:extLst>
                </a:gridCol>
              </a:tblGrid>
              <a:tr h="646504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Денна форма навчання (86)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757085"/>
                  </a:ext>
                </a:extLst>
              </a:tr>
            </a:tbl>
          </a:graphicData>
        </a:graphic>
      </p:graphicFrame>
      <p:sp>
        <p:nvSpPr>
          <p:cNvPr id="8" name="AutoShape 2">
            <a:extLst>
              <a:ext uri="{FF2B5EF4-FFF2-40B4-BE49-F238E27FC236}">
                <a16:creationId xmlns:a16="http://schemas.microsoft.com/office/drawing/2014/main" id="{FCD55D23-8F5B-A52B-4998-CAF929AC4D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49199" y="3325282"/>
            <a:ext cx="4286250" cy="273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481CFEA6-15E6-13A3-B6E6-CF6DB09253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5970271"/>
              </p:ext>
            </p:extLst>
          </p:nvPr>
        </p:nvGraphicFramePr>
        <p:xfrm>
          <a:off x="-1095137" y="2393953"/>
          <a:ext cx="10360435" cy="5014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45912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8873065" y="2393953"/>
            <a:ext cx="2980267" cy="2151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endParaRPr lang="uk-U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569167" y="793820"/>
            <a:ext cx="9718956" cy="733530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 успішності та якості знань здобувачів </a:t>
            </a:r>
            <a:b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факультетами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FCD55D23-8F5B-A52B-4998-CAF929AC4D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49199" y="3325282"/>
            <a:ext cx="4286250" cy="273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6D0CB780-7C66-1313-BAF5-0EEEE5B508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576638" y="2295525"/>
            <a:ext cx="6257827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8A2340-F37F-F967-76DA-14F760B55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88123" y="1825625"/>
            <a:ext cx="177270" cy="4351338"/>
          </a:xfrm>
        </p:spPr>
        <p:txBody>
          <a:bodyPr/>
          <a:lstStyle/>
          <a:p>
            <a:endParaRPr lang="uk-UA" dirty="0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1225BF70-0481-B40E-9688-196B2D9892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727404"/>
              </p:ext>
            </p:extLst>
          </p:nvPr>
        </p:nvGraphicFramePr>
        <p:xfrm>
          <a:off x="447868" y="1754155"/>
          <a:ext cx="10310328" cy="4693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16183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24090" y="1219199"/>
            <a:ext cx="3788103" cy="1049867"/>
          </a:xfrm>
        </p:spPr>
        <p:txBody>
          <a:bodyPr>
            <a:noAutofit/>
          </a:bodyPr>
          <a:lstStyle/>
          <a:p>
            <a:r>
              <a:rPr lang="uk-UA" sz="3600" dirty="0" err="1">
                <a:solidFill>
                  <a:schemeClr val="bg1"/>
                </a:solidFill>
              </a:rPr>
              <a:t>Проєкт</a:t>
            </a:r>
            <a:r>
              <a:rPr lang="uk-UA" sz="3600" dirty="0">
                <a:solidFill>
                  <a:schemeClr val="bg1"/>
                </a:solidFill>
              </a:rPr>
              <a:t> рішення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6127003" y="1279487"/>
            <a:ext cx="2009544" cy="15561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endParaRPr lang="uk-UA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473960" y="465032"/>
            <a:ext cx="522514" cy="5225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9403603" y="1279487"/>
            <a:ext cx="2009544" cy="15561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endParaRPr lang="uk-UA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473960" y="1560266"/>
            <a:ext cx="522514" cy="5225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6127003" y="3860762"/>
            <a:ext cx="2009544" cy="15561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endParaRPr lang="uk-UA" sz="1600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9403603" y="3860762"/>
            <a:ext cx="2009544" cy="15561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endParaRPr lang="uk-UA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286E0F-67B9-1BF5-0FBC-BBBFF819FEC9}"/>
              </a:ext>
            </a:extLst>
          </p:cNvPr>
          <p:cNvSpPr txBox="1"/>
          <p:nvPr/>
        </p:nvSpPr>
        <p:spPr>
          <a:xfrm>
            <a:off x="5996474" y="316900"/>
            <a:ext cx="61146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Затвердити результати зимової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заліково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-екзаменаційної сесії 2022/2023 н. р.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763FD0-FF9F-42C2-01F6-B58C70DA80DD}"/>
              </a:ext>
            </a:extLst>
          </p:cNvPr>
          <p:cNvSpPr txBox="1"/>
          <p:nvPr/>
        </p:nvSpPr>
        <p:spPr>
          <a:xfrm>
            <a:off x="5996474" y="1441109"/>
            <a:ext cx="5788095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Деканам факультетів спільно із завідувачами кафедр і гарантами ОП: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uk-UA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2.1. проаналізувати причини низької якості знань (нижче 25%) здобувачів вищої освіти за окремими ОП та провести заходи для покращення якості освітнього процесу;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uk-UA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2.2. на засіданнях кафедр, науково-методичних та вчених рад факультетів залучати науково-педагогічних працівників до обговорення питань якості освіти, навчально-методичного забезпечення та організації освітнього процесу в Херсонському державному університеті для визначення напрямів підвищення якості знань здобувачів вищої освіти.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41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838200" y="895420"/>
            <a:ext cx="4715933" cy="733530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Денна форма навчання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24090" y="2054578"/>
            <a:ext cx="4730043" cy="337537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Допущено до сесії </a:t>
            </a:r>
            <a:r>
              <a:rPr lang="uk-UA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1800" b="1" i="0" u="none" strike="noStrike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2740</a:t>
            </a:r>
            <a:r>
              <a:rPr lang="uk-UA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здобувачів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uk-UA" sz="2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з’явилися                                                         </a:t>
            </a:r>
            <a:r>
              <a:rPr lang="uk-UA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 поважної причини) - </a:t>
            </a:r>
            <a:r>
              <a:rPr lang="uk-UA" sz="1800" b="1" i="0" u="none" strike="noStrike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153</a:t>
            </a:r>
            <a:r>
              <a:rPr lang="uk-UA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здобувачі</a:t>
            </a:r>
          </a:p>
          <a:p>
            <a:pPr marL="0" indent="0">
              <a:lnSpc>
                <a:spcPct val="100000"/>
              </a:lnSpc>
              <a:buNone/>
            </a:pPr>
            <a:endParaRPr lang="uk-UA" sz="2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Складали сесію </a:t>
            </a:r>
            <a:r>
              <a:rPr lang="uk-UA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1800" b="1" i="0" u="none" strike="noStrike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2587</a:t>
            </a:r>
            <a:r>
              <a:rPr lang="uk-UA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здобувачів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uk-UA" sz="2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склали сесію </a:t>
            </a:r>
            <a:r>
              <a:rPr lang="uk-UA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1800" b="1" i="0" u="none" strike="noStrike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137</a:t>
            </a:r>
            <a:r>
              <a:rPr lang="uk-UA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здобувачі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48022" y="895420"/>
            <a:ext cx="4715933" cy="733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Заочна форма навчання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033912" y="2054578"/>
            <a:ext cx="4730043" cy="337537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Допущено до сесії </a:t>
            </a:r>
            <a:r>
              <a:rPr lang="uk-UA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1800" b="0" i="0" u="none" strike="noStrike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949 </a:t>
            </a:r>
            <a:r>
              <a:rPr lang="uk-UA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здобувачів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uk-UA" sz="2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з’явилися                                                         </a:t>
            </a:r>
            <a:r>
              <a:rPr lang="uk-UA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 поважної причини) - </a:t>
            </a:r>
            <a:r>
              <a:rPr lang="uk-UA" sz="1800" b="0" i="0" u="none" strike="noStrike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43</a:t>
            </a:r>
            <a:r>
              <a:rPr lang="uk-UA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здобувачі</a:t>
            </a:r>
          </a:p>
          <a:p>
            <a:pPr marL="0" indent="0">
              <a:lnSpc>
                <a:spcPct val="100000"/>
              </a:lnSpc>
              <a:buNone/>
            </a:pPr>
            <a:endParaRPr lang="uk-UA" sz="2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Складали сесію </a:t>
            </a:r>
            <a:r>
              <a:rPr lang="uk-UA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1800" b="0" i="0" u="none" strike="noStrike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906</a:t>
            </a:r>
            <a:r>
              <a:rPr lang="uk-UA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здобувачів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uk-UA" sz="2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склали сесію </a:t>
            </a:r>
            <a:r>
              <a:rPr lang="uk-UA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1800" b="0" i="0" u="none" strike="noStrike" dirty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68</a:t>
            </a:r>
            <a:r>
              <a:rPr lang="uk-UA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здобувачів</a:t>
            </a:r>
          </a:p>
        </p:txBody>
      </p:sp>
    </p:spTree>
    <p:extLst>
      <p:ext uri="{BB962C8B-B14F-4D97-AF65-F5344CB8AC3E}">
        <p14:creationId xmlns:p14="http://schemas.microsoft.com/office/powerpoint/2010/main" val="3456477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8873065" y="2393953"/>
            <a:ext cx="2980267" cy="2151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endParaRPr lang="uk-U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38200" y="793820"/>
            <a:ext cx="6759222" cy="733530"/>
          </a:xfrm>
        </p:spPr>
        <p:txBody>
          <a:bodyPr>
            <a:normAutofit/>
          </a:bodyPr>
          <a:lstStyle/>
          <a:p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 результати сесії</a:t>
            </a:r>
          </a:p>
        </p:txBody>
      </p:sp>
      <p:graphicFrame>
        <p:nvGraphicFramePr>
          <p:cNvPr id="12" name="Таблица 12">
            <a:extLst>
              <a:ext uri="{FF2B5EF4-FFF2-40B4-BE49-F238E27FC236}">
                <a16:creationId xmlns:a16="http://schemas.microsoft.com/office/drawing/2014/main" id="{E6A99FCE-6EF7-CB1C-18ED-B1DEEC201F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3213796"/>
              </p:ext>
            </p:extLst>
          </p:nvPr>
        </p:nvGraphicFramePr>
        <p:xfrm>
          <a:off x="304800" y="1825625"/>
          <a:ext cx="10264062" cy="64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32031">
                  <a:extLst>
                    <a:ext uri="{9D8B030D-6E8A-4147-A177-3AD203B41FA5}">
                      <a16:colId xmlns:a16="http://schemas.microsoft.com/office/drawing/2014/main" val="3589678221"/>
                    </a:ext>
                  </a:extLst>
                </a:gridCol>
                <a:gridCol w="5132031">
                  <a:extLst>
                    <a:ext uri="{9D8B030D-6E8A-4147-A177-3AD203B41FA5}">
                      <a16:colId xmlns:a16="http://schemas.microsoft.com/office/drawing/2014/main" val="76992650"/>
                    </a:ext>
                  </a:extLst>
                </a:gridCol>
              </a:tblGrid>
              <a:tr h="646504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Денна форма навчання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 форма навчання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757085"/>
                  </a:ext>
                </a:extLst>
              </a:tr>
            </a:tbl>
          </a:graphicData>
        </a:graphic>
      </p:graphicFrame>
      <p:sp>
        <p:nvSpPr>
          <p:cNvPr id="8" name="AutoShape 2">
            <a:extLst>
              <a:ext uri="{FF2B5EF4-FFF2-40B4-BE49-F238E27FC236}">
                <a16:creationId xmlns:a16="http://schemas.microsoft.com/office/drawing/2014/main" id="{FCD55D23-8F5B-A52B-4998-CAF929AC4D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49199" y="3325282"/>
            <a:ext cx="4286250" cy="273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E2F479B8-16DB-980A-C721-2FCBE38783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3824747"/>
              </p:ext>
            </p:extLst>
          </p:nvPr>
        </p:nvGraphicFramePr>
        <p:xfrm>
          <a:off x="-1222310" y="2472127"/>
          <a:ext cx="6652726" cy="4245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A7531843-DC61-87AD-3AF9-7546FC1C1F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5328066"/>
              </p:ext>
            </p:extLst>
          </p:nvPr>
        </p:nvGraphicFramePr>
        <p:xfrm>
          <a:off x="3228392" y="2472126"/>
          <a:ext cx="7847045" cy="4245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70763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8873065" y="2393953"/>
            <a:ext cx="2980267" cy="2151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endParaRPr lang="uk-U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38199" y="793820"/>
            <a:ext cx="8632371" cy="73353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Динаміка загальних показників </a:t>
            </a:r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зимової сесії</a:t>
            </a:r>
          </a:p>
        </p:txBody>
      </p:sp>
      <p:graphicFrame>
        <p:nvGraphicFramePr>
          <p:cNvPr id="12" name="Таблица 12">
            <a:extLst>
              <a:ext uri="{FF2B5EF4-FFF2-40B4-BE49-F238E27FC236}">
                <a16:creationId xmlns:a16="http://schemas.microsoft.com/office/drawing/2014/main" id="{E6A99FCE-6EF7-CB1C-18ED-B1DEEC201F4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04800" y="1825625"/>
          <a:ext cx="10264062" cy="64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32031">
                  <a:extLst>
                    <a:ext uri="{9D8B030D-6E8A-4147-A177-3AD203B41FA5}">
                      <a16:colId xmlns:a16="http://schemas.microsoft.com/office/drawing/2014/main" val="3589678221"/>
                    </a:ext>
                  </a:extLst>
                </a:gridCol>
                <a:gridCol w="5132031">
                  <a:extLst>
                    <a:ext uri="{9D8B030D-6E8A-4147-A177-3AD203B41FA5}">
                      <a16:colId xmlns:a16="http://schemas.microsoft.com/office/drawing/2014/main" val="76992650"/>
                    </a:ext>
                  </a:extLst>
                </a:gridCol>
              </a:tblGrid>
              <a:tr h="646504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Денна форма навчання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 форма навчання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757085"/>
                  </a:ext>
                </a:extLst>
              </a:tr>
            </a:tbl>
          </a:graphicData>
        </a:graphic>
      </p:graphicFrame>
      <p:sp>
        <p:nvSpPr>
          <p:cNvPr id="8" name="AutoShape 2">
            <a:extLst>
              <a:ext uri="{FF2B5EF4-FFF2-40B4-BE49-F238E27FC236}">
                <a16:creationId xmlns:a16="http://schemas.microsoft.com/office/drawing/2014/main" id="{FCD55D23-8F5B-A52B-4998-CAF929AC4D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49199" y="3325282"/>
            <a:ext cx="4286250" cy="273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0092AA-988A-849D-0B35-5405FEBE3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7" y="2472130"/>
            <a:ext cx="5098163" cy="384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1DCA4E2B-CF47-00FB-1FEC-EE0BCF9D01E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831" y="2472130"/>
            <a:ext cx="5165898" cy="384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356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flipH="1">
            <a:off x="10207690" y="1822821"/>
            <a:ext cx="186612" cy="51848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8873065" y="2393953"/>
            <a:ext cx="2980267" cy="2151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endParaRPr lang="uk-U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38199" y="793820"/>
            <a:ext cx="8632371" cy="733530"/>
          </a:xfrm>
        </p:spPr>
        <p:txBody>
          <a:bodyPr>
            <a:noAutofit/>
          </a:bodyPr>
          <a:lstStyle/>
          <a:p>
            <a:r>
              <a:rPr lang="ru-RU" sz="2800" b="1" i="0" u="none" strike="noStrike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Динаміка</a:t>
            </a:r>
            <a:r>
              <a:rPr lang="ru-RU" sz="2800" b="1" i="0" u="none" strike="noStrik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ru-RU" sz="2800" b="1" i="0" u="none" strike="noStrike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показника</a:t>
            </a:r>
            <a:r>
              <a:rPr lang="ru-RU" sz="2800" b="1" i="0" u="none" strike="noStrik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ru-RU" sz="2800" b="1" i="0" u="none" strike="noStrike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успішності</a:t>
            </a:r>
            <a:r>
              <a:rPr lang="ru-RU" sz="2800" b="1" i="0" u="none" strike="noStrik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ru-RU" sz="2800" b="1" i="0" u="none" strike="noStrike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знань</a:t>
            </a:r>
            <a:r>
              <a:rPr lang="ru-RU" sz="2800" b="1" i="0" u="none" strike="noStrik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ru-RU" sz="2800" b="1" i="0" u="none" strike="noStrik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здобувачів</a:t>
            </a:r>
            <a:r>
              <a:rPr lang="ru-RU" sz="2800" b="1" i="0" u="none" strike="noStrik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ru-RU" sz="2800" b="1" i="0" u="none" strike="noStrik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вищої</a:t>
            </a:r>
            <a:r>
              <a:rPr lang="ru-RU" sz="2800" b="1" i="0" u="none" strike="noStrik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ru-RU" sz="2800" b="1" i="0" u="none" strike="noStrik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освіти</a:t>
            </a:r>
            <a:r>
              <a:rPr lang="ru-RU" sz="2800" b="1" i="0" u="none" strike="noStrik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за результатами </a:t>
            </a:r>
            <a:r>
              <a:rPr lang="ru-RU" sz="2800" b="1" i="0" u="none" strike="noStrik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зимової</a:t>
            </a:r>
            <a:r>
              <a:rPr lang="ru-RU" sz="2800" b="1" i="0" u="none" strike="noStrik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ru-RU" sz="2800" b="1" i="0" u="none" strike="noStrik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сесії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2">
            <a:extLst>
              <a:ext uri="{FF2B5EF4-FFF2-40B4-BE49-F238E27FC236}">
                <a16:creationId xmlns:a16="http://schemas.microsoft.com/office/drawing/2014/main" id="{E6A99FCE-6EF7-CB1C-18ED-B1DEEC201F4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04800" y="1825625"/>
          <a:ext cx="10264062" cy="64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32031">
                  <a:extLst>
                    <a:ext uri="{9D8B030D-6E8A-4147-A177-3AD203B41FA5}">
                      <a16:colId xmlns:a16="http://schemas.microsoft.com/office/drawing/2014/main" val="3589678221"/>
                    </a:ext>
                  </a:extLst>
                </a:gridCol>
                <a:gridCol w="5132031">
                  <a:extLst>
                    <a:ext uri="{9D8B030D-6E8A-4147-A177-3AD203B41FA5}">
                      <a16:colId xmlns:a16="http://schemas.microsoft.com/office/drawing/2014/main" val="76992650"/>
                    </a:ext>
                  </a:extLst>
                </a:gridCol>
              </a:tblGrid>
              <a:tr h="646504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Денна форма навчання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 форма навчання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757085"/>
                  </a:ext>
                </a:extLst>
              </a:tr>
            </a:tbl>
          </a:graphicData>
        </a:graphic>
      </p:graphicFrame>
      <p:sp>
        <p:nvSpPr>
          <p:cNvPr id="8" name="AutoShape 2">
            <a:extLst>
              <a:ext uri="{FF2B5EF4-FFF2-40B4-BE49-F238E27FC236}">
                <a16:creationId xmlns:a16="http://schemas.microsoft.com/office/drawing/2014/main" id="{FCD55D23-8F5B-A52B-4998-CAF929AC4D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49199" y="3325282"/>
            <a:ext cx="4286250" cy="273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6D0CB780-7C66-1313-BAF5-0EEEE5B508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576638" y="2295525"/>
            <a:ext cx="5038725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9F5935D-7F82-17C6-C3D9-3C6D7EC8D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61" y="2537927"/>
            <a:ext cx="5210175" cy="375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B1700AF1-9402-CBFE-C3E0-85906BC8C8C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830" y="2537927"/>
            <a:ext cx="5349357" cy="375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232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8873065" y="2393953"/>
            <a:ext cx="2980267" cy="2151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endParaRPr lang="uk-U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38199" y="793820"/>
            <a:ext cx="8632371" cy="733530"/>
          </a:xfrm>
        </p:spPr>
        <p:txBody>
          <a:bodyPr>
            <a:noAutofit/>
          </a:bodyPr>
          <a:lstStyle/>
          <a:p>
            <a:r>
              <a:rPr lang="ru-RU" sz="2800" b="1" i="0" u="none" strike="noStrike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Динаміка</a:t>
            </a:r>
            <a:r>
              <a:rPr lang="ru-RU" sz="2800" b="1" i="0" u="none" strike="noStrik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ru-RU" sz="2800" b="1" i="0" u="none" strike="noStrike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показника</a:t>
            </a:r>
            <a:r>
              <a:rPr lang="ru-RU" sz="2800" b="1" i="0" u="none" strike="noStrik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ru-RU" sz="2800" b="1" i="0" u="none" strike="noStrike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якості</a:t>
            </a:r>
            <a:r>
              <a:rPr lang="ru-RU" sz="2800" b="1" i="0" u="none" strike="noStrik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ru-RU" sz="2800" b="1" i="0" u="none" strike="noStrike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знань</a:t>
            </a:r>
            <a:r>
              <a:rPr lang="ru-RU" sz="2800" b="1" i="0" u="none" strike="noStrik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ru-RU" sz="2800" b="1" i="0" u="none" strike="noStrike" dirty="0" err="1"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2800" b="1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i="0" u="none" strike="noStrike" dirty="0" err="1">
                <a:effectLst/>
                <a:latin typeface="Times New Roman" panose="02020603050405020304" pitchFamily="18" charset="0"/>
              </a:rPr>
              <a:t>вищої</a:t>
            </a:r>
            <a:r>
              <a:rPr lang="ru-RU" sz="2800" b="1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i="0" u="none" strike="noStrike" dirty="0" err="1">
                <a:effectLst/>
                <a:latin typeface="Times New Roman" panose="02020603050405020304" pitchFamily="18" charset="0"/>
              </a:rPr>
              <a:t>освіти</a:t>
            </a:r>
            <a:r>
              <a:rPr lang="ru-RU" sz="2800" b="1" i="0" u="none" strike="noStrike" dirty="0">
                <a:effectLst/>
                <a:latin typeface="Times New Roman" panose="02020603050405020304" pitchFamily="18" charset="0"/>
              </a:rPr>
              <a:t> за результатами </a:t>
            </a:r>
            <a:r>
              <a:rPr lang="ru-RU" sz="2800" b="1" i="0" u="none" strike="noStrike" dirty="0" err="1">
                <a:effectLst/>
                <a:latin typeface="Times New Roman" panose="02020603050405020304" pitchFamily="18" charset="0"/>
              </a:rPr>
              <a:t>зимової</a:t>
            </a:r>
            <a:r>
              <a:rPr lang="ru-RU" sz="2800" b="1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i="0" u="none" strike="noStrike" dirty="0" err="1">
                <a:effectLst/>
                <a:latin typeface="Times New Roman" panose="02020603050405020304" pitchFamily="18" charset="0"/>
              </a:rPr>
              <a:t>сесії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2">
            <a:extLst>
              <a:ext uri="{FF2B5EF4-FFF2-40B4-BE49-F238E27FC236}">
                <a16:creationId xmlns:a16="http://schemas.microsoft.com/office/drawing/2014/main" id="{E6A99FCE-6EF7-CB1C-18ED-B1DEEC201F4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04800" y="1825625"/>
          <a:ext cx="10264062" cy="64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32031">
                  <a:extLst>
                    <a:ext uri="{9D8B030D-6E8A-4147-A177-3AD203B41FA5}">
                      <a16:colId xmlns:a16="http://schemas.microsoft.com/office/drawing/2014/main" val="3589678221"/>
                    </a:ext>
                  </a:extLst>
                </a:gridCol>
                <a:gridCol w="5132031">
                  <a:extLst>
                    <a:ext uri="{9D8B030D-6E8A-4147-A177-3AD203B41FA5}">
                      <a16:colId xmlns:a16="http://schemas.microsoft.com/office/drawing/2014/main" val="76992650"/>
                    </a:ext>
                  </a:extLst>
                </a:gridCol>
              </a:tblGrid>
              <a:tr h="646504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Денна форма навчання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 форма навчання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757085"/>
                  </a:ext>
                </a:extLst>
              </a:tr>
            </a:tbl>
          </a:graphicData>
        </a:graphic>
      </p:graphicFrame>
      <p:sp>
        <p:nvSpPr>
          <p:cNvPr id="8" name="AutoShape 2">
            <a:extLst>
              <a:ext uri="{FF2B5EF4-FFF2-40B4-BE49-F238E27FC236}">
                <a16:creationId xmlns:a16="http://schemas.microsoft.com/office/drawing/2014/main" id="{FCD55D23-8F5B-A52B-4998-CAF929AC4D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49199" y="3325282"/>
            <a:ext cx="4286250" cy="273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6D0CB780-7C66-1313-BAF5-0EEEE5B508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576638" y="2295525"/>
            <a:ext cx="5038725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F1F0DF7-32A9-1247-3A5D-3EDBCF28D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73" y="2472129"/>
            <a:ext cx="5195624" cy="383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A2A19CAA-AAA6-8093-6438-DB10D37962D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497" y="2468190"/>
            <a:ext cx="5310451" cy="3835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337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8873065" y="2393953"/>
            <a:ext cx="2980267" cy="2151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endParaRPr lang="uk-U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38199" y="793820"/>
            <a:ext cx="8632371" cy="733530"/>
          </a:xfrm>
        </p:spPr>
        <p:txBody>
          <a:bodyPr>
            <a:noAutofit/>
          </a:bodyPr>
          <a:lstStyle/>
          <a:p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 успішності здобувачів за факультетами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FCD55D23-8F5B-A52B-4998-CAF929AC4D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49199" y="3325282"/>
            <a:ext cx="4286250" cy="273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6D0CB780-7C66-1313-BAF5-0EEEE5B508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576638" y="2295525"/>
            <a:ext cx="5038725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8A2340-F37F-F967-76DA-14F760B55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88123" y="1825625"/>
            <a:ext cx="177270" cy="4351338"/>
          </a:xfrm>
        </p:spPr>
        <p:txBody>
          <a:bodyPr/>
          <a:lstStyle/>
          <a:p>
            <a:endParaRPr lang="uk-UA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17956FFC-DAC1-A005-656A-CCC50AEB4E5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96156816"/>
              </p:ext>
            </p:extLst>
          </p:nvPr>
        </p:nvGraphicFramePr>
        <p:xfrm>
          <a:off x="838199" y="1825624"/>
          <a:ext cx="9097249" cy="4696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06120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8873065" y="2393953"/>
            <a:ext cx="2980267" cy="2151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endParaRPr lang="uk-U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38199" y="793820"/>
            <a:ext cx="8632371" cy="733530"/>
          </a:xfrm>
        </p:spPr>
        <p:txBody>
          <a:bodyPr>
            <a:noAutofit/>
          </a:bodyPr>
          <a:lstStyle/>
          <a:p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 якості знань здобувачів за факультетами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FCD55D23-8F5B-A52B-4998-CAF929AC4D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49199" y="3325282"/>
            <a:ext cx="4286250" cy="273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6D0CB780-7C66-1313-BAF5-0EEEE5B508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576638" y="2295525"/>
            <a:ext cx="6257827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8A2340-F37F-F967-76DA-14F760B55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88123" y="1825625"/>
            <a:ext cx="177270" cy="4351338"/>
          </a:xfrm>
        </p:spPr>
        <p:txBody>
          <a:bodyPr/>
          <a:lstStyle/>
          <a:p>
            <a:endParaRPr lang="uk-UA" dirty="0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84BC75BF-5A46-F774-08B3-5E098DB126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0033995"/>
              </p:ext>
            </p:extLst>
          </p:nvPr>
        </p:nvGraphicFramePr>
        <p:xfrm>
          <a:off x="338668" y="1694996"/>
          <a:ext cx="9459588" cy="4935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77442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00233" y="1822821"/>
            <a:ext cx="4107457" cy="51848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8873065" y="2393953"/>
            <a:ext cx="2980267" cy="2151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endParaRPr lang="uk-U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38199" y="569167"/>
            <a:ext cx="9056511" cy="958183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25%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бакалаврського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2">
            <a:extLst>
              <a:ext uri="{FF2B5EF4-FFF2-40B4-BE49-F238E27FC236}">
                <a16:creationId xmlns:a16="http://schemas.microsoft.com/office/drawing/2014/main" id="{E6A99FCE-6EF7-CB1C-18ED-B1DEEC201F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4018929"/>
              </p:ext>
            </p:extLst>
          </p:nvPr>
        </p:nvGraphicFramePr>
        <p:xfrm>
          <a:off x="338668" y="1527351"/>
          <a:ext cx="11240622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0311">
                  <a:extLst>
                    <a:ext uri="{9D8B030D-6E8A-4147-A177-3AD203B41FA5}">
                      <a16:colId xmlns:a16="http://schemas.microsoft.com/office/drawing/2014/main" val="3589678221"/>
                    </a:ext>
                  </a:extLst>
                </a:gridCol>
                <a:gridCol w="5620311">
                  <a:extLst>
                    <a:ext uri="{9D8B030D-6E8A-4147-A177-3AD203B41FA5}">
                      <a16:colId xmlns:a16="http://schemas.microsoft.com/office/drawing/2014/main" val="76992650"/>
                    </a:ext>
                  </a:extLst>
                </a:gridCol>
              </a:tblGrid>
              <a:tr h="294484">
                <a:tc>
                  <a:txBody>
                    <a:bodyPr/>
                    <a:lstStyle/>
                    <a:p>
                      <a:pPr algn="ctr"/>
                      <a:r>
                        <a:rPr lang="uk-UA" sz="1600" noProof="0"/>
                        <a:t>Денна форма навчання</a:t>
                      </a:r>
                      <a:endParaRPr lang="uk-UA" sz="1600" noProof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noProof="0"/>
                        <a:t>Заочна форма навчання</a:t>
                      </a:r>
                      <a:endParaRPr lang="uk-UA" sz="1600" noProof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757085"/>
                  </a:ext>
                </a:extLst>
              </a:tr>
              <a:tr h="2944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Менеджмент – 24,07%;</a:t>
                      </a:r>
                      <a:endParaRPr lang="uk-UA" sz="1600" b="1" noProof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Спеціальна освіта – 24,1%;</a:t>
                      </a:r>
                      <a:endParaRPr lang="uk-UA" sz="1600" b="1" noProof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060026"/>
                  </a:ext>
                </a:extLst>
              </a:tr>
              <a:tr h="2944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Історія та археологія – 24%; </a:t>
                      </a:r>
                      <a:endParaRPr lang="uk-UA" sz="1600" b="1" noProof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Середня освіта (Біологія та здоров’я людини) – 20%;</a:t>
                      </a:r>
                      <a:endParaRPr lang="uk-UA" sz="1600" b="1" noProof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5351227"/>
                  </a:ext>
                </a:extLst>
              </a:tr>
              <a:tr h="2944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Середня освіта (Фізика) – 23,07%;</a:t>
                      </a:r>
                      <a:endParaRPr lang="uk-UA" sz="1600" b="1" noProof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Фармація, промислова фармація – 16,7%;</a:t>
                      </a:r>
                      <a:endParaRPr lang="uk-UA" sz="1600" b="1" noProof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628075"/>
                  </a:ext>
                </a:extLst>
              </a:tr>
              <a:tr h="2944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Середня освіта (Фізична культура) – 23,3%;</a:t>
                      </a:r>
                      <a:endParaRPr lang="uk-UA" sz="1600" b="1" noProof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Дошкільна освіта – 15%;</a:t>
                      </a:r>
                      <a:endParaRPr lang="uk-UA" sz="1600" b="1" noProof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149247"/>
                  </a:ext>
                </a:extLst>
              </a:tr>
              <a:tr h="5006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Професійна освіта (Аграрне виробництво, переробка сільськогосподарської продукції та харчові технології) – 20%;</a:t>
                      </a:r>
                      <a:endParaRPr lang="uk-UA" sz="1600" b="1" noProof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Фізична культура та спорт – 11,7%;</a:t>
                      </a:r>
                      <a:endParaRPr lang="uk-UA" sz="1600" b="1" noProof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221947"/>
                  </a:ext>
                </a:extLst>
              </a:tr>
              <a:tr h="5006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Фізика та астрономія, комп’ютерне моделювання фізичних процесів – 20%;</a:t>
                      </a:r>
                      <a:endParaRPr lang="uk-UA" sz="1600" b="1" noProof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Середня освіта (Фізична культура) – 6,25%;</a:t>
                      </a:r>
                      <a:endParaRPr lang="uk-UA" sz="1600" b="1" noProof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4800497"/>
                  </a:ext>
                </a:extLst>
              </a:tr>
              <a:tr h="3762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Середня освіта (Мова і література французька) – 20%; </a:t>
                      </a:r>
                      <a:endParaRPr lang="uk-UA" sz="1600" b="1" noProof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rtl="0"/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Інженерія програмного забезпечення – 0%;</a:t>
                      </a:r>
                      <a:endParaRPr lang="uk-UA" sz="1600" b="0" noProof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rtl="0"/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Середня освіта (Математика) – 0%;</a:t>
                      </a:r>
                      <a:endParaRPr lang="uk-UA" sz="1600" b="0" noProof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rtl="0"/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Середня освіта (Фізика) – 0%;</a:t>
                      </a:r>
                    </a:p>
                    <a:p>
                      <a:pPr algn="l" rtl="0"/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Економіка – 0%;</a:t>
                      </a:r>
                      <a:endParaRPr lang="uk-UA" sz="1600" b="0" noProof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rtl="0"/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Середня освіта (Історія) – 0%;</a:t>
                      </a:r>
                      <a:endParaRPr lang="uk-UA" sz="1600" b="0" noProof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rtl="0"/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Екологія – 0%;</a:t>
                      </a:r>
                      <a:endParaRPr lang="uk-UA" sz="1600" b="0" noProof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rtl="0"/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Туризм – 0%;</a:t>
                      </a:r>
                      <a:endParaRPr lang="uk-UA" sz="1600" b="0" noProof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rtl="0"/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Середня освіта (Хімія) – 0%;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i="0" u="none" strike="noStrike" kern="1200" noProof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Підприємство, торгівля та біржова діяльність – 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425261"/>
                  </a:ext>
                </a:extLst>
              </a:tr>
              <a:tr h="1799571">
                <a:tc>
                  <a:txBody>
                    <a:bodyPr/>
                    <a:lstStyle/>
                    <a:p>
                      <a:pPr algn="l" rtl="0"/>
                      <a:r>
                        <a:rPr lang="uk-UA" sz="1600" b="0" i="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Туризм – 14,3%;</a:t>
                      </a:r>
                      <a:endParaRPr lang="uk-UA" sz="1600" b="0" noProof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br>
                        <a:rPr lang="uk-UA" sz="160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uk-UA" sz="1600" b="1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uk-UA" sz="1600" b="1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rtl="0"/>
                      <a:r>
                        <a:rPr lang="uk-UA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Середня освіта (Історія) – 0%;</a:t>
                      </a:r>
                      <a:endParaRPr lang="uk-UA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rtl="0"/>
                      <a:r>
                        <a:rPr lang="uk-UA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Екологія – 0%;</a:t>
                      </a:r>
                      <a:endParaRPr lang="uk-UA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rtl="0"/>
                      <a:r>
                        <a:rPr lang="uk-UA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Туризм – 0%;</a:t>
                      </a:r>
                      <a:endParaRPr lang="uk-UA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rtl="0"/>
                      <a:r>
                        <a:rPr lang="uk-UA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Середня освіта (Хімія) – 0%;</a:t>
                      </a:r>
                      <a:endParaRPr lang="uk-UA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b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uk-U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9059563"/>
                  </a:ext>
                </a:extLst>
              </a:tr>
            </a:tbl>
          </a:graphicData>
        </a:graphic>
      </p:graphicFrame>
      <p:sp>
        <p:nvSpPr>
          <p:cNvPr id="8" name="AutoShape 2">
            <a:extLst>
              <a:ext uri="{FF2B5EF4-FFF2-40B4-BE49-F238E27FC236}">
                <a16:creationId xmlns:a16="http://schemas.microsoft.com/office/drawing/2014/main" id="{FCD55D23-8F5B-A52B-4998-CAF929AC4D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49199" y="3325282"/>
            <a:ext cx="4286250" cy="273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00523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01285C"/>
      </a:dk1>
      <a:lt1>
        <a:srgbClr val="FFFFFF"/>
      </a:lt1>
      <a:dk2>
        <a:srgbClr val="003E75"/>
      </a:dk2>
      <a:lt2>
        <a:srgbClr val="F6E342"/>
      </a:lt2>
      <a:accent1>
        <a:srgbClr val="0058A8"/>
      </a:accent1>
      <a:accent2>
        <a:srgbClr val="3FA9F5"/>
      </a:accent2>
      <a:accent3>
        <a:srgbClr val="F6E342"/>
      </a:accent3>
      <a:accent4>
        <a:srgbClr val="75BDFF"/>
      </a:accent4>
      <a:accent5>
        <a:srgbClr val="6B6B6B"/>
      </a:accent5>
      <a:accent6>
        <a:srgbClr val="414141"/>
      </a:accent6>
      <a:hlink>
        <a:srgbClr val="FFFFFF"/>
      </a:hlink>
      <a:folHlink>
        <a:srgbClr val="FFFFFF"/>
      </a:folHlink>
    </a:clrScheme>
    <a:fontScheme name="KSU Ukraine">
      <a:majorFont>
        <a:latin typeface="Helvetica Bold"/>
        <a:ea typeface=""/>
        <a:cs typeface=""/>
      </a:majorFont>
      <a:minorFont>
        <a:latin typeface="Helvetic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3088</TotalTime>
  <Words>651</Words>
  <Application>Microsoft Office PowerPoint</Application>
  <PresentationFormat>Широкоэкранный</PresentationFormat>
  <Paragraphs>133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Helvetica</vt:lpstr>
      <vt:lpstr>Helvetica Bold</vt:lpstr>
      <vt:lpstr>Times New Roman</vt:lpstr>
      <vt:lpstr>Тема Office</vt:lpstr>
      <vt:lpstr>Про результати зимової заліково-екзаменаційної сесії 2022/2023 н. р.  денної та заочної форм навчання</vt:lpstr>
      <vt:lpstr>Денна форма навчання</vt:lpstr>
      <vt:lpstr>Загальні результати сесії</vt:lpstr>
      <vt:lpstr>Динаміка загальних показників зимової сесії</vt:lpstr>
      <vt:lpstr>Динаміка показника успішності знань здобувачів вищої освіти за результатами зимової сесії</vt:lpstr>
      <vt:lpstr>Динаміка показника якості знань здобувачів вищої освіти за результатами зимової сесії</vt:lpstr>
      <vt:lpstr>Показник успішності здобувачів за факультетами</vt:lpstr>
      <vt:lpstr>Показник якості знань здобувачів за факультетами</vt:lpstr>
      <vt:lpstr>Нижче за 25% показник якості знань мають здобувачі освітніх програм першого (бакалаврського) рівня:</vt:lpstr>
      <vt:lpstr>Нижче за 25% показник якості знань мають здобувачі освітніх програм другого (магістерського) рівня:</vt:lpstr>
      <vt:lpstr>Індивідуальний термін складання зимової сесії</vt:lpstr>
      <vt:lpstr>Загальні результати індивідуальної сесії</vt:lpstr>
      <vt:lpstr>Показник успішності та якості знань здобувачів  за факультетами</vt:lpstr>
      <vt:lpstr>Проєкт рішення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Головна тема презентації на 2 строчки</dc:title>
  <dc:creator>Учетная запись Майкрософт</dc:creator>
  <cp:lastModifiedBy>Черкашина Татьяна Александровна</cp:lastModifiedBy>
  <cp:revision>105</cp:revision>
  <dcterms:created xsi:type="dcterms:W3CDTF">2022-07-21T13:42:41Z</dcterms:created>
  <dcterms:modified xsi:type="dcterms:W3CDTF">2023-03-24T16:53:13Z</dcterms:modified>
</cp:coreProperties>
</file>